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65" r:id="rId2"/>
    <p:sldId id="257" r:id="rId3"/>
    <p:sldId id="258" r:id="rId4"/>
    <p:sldId id="266" r:id="rId5"/>
    <p:sldId id="259" r:id="rId6"/>
    <p:sldId id="260" r:id="rId7"/>
    <p:sldId id="261" r:id="rId8"/>
    <p:sldId id="262" r:id="rId9"/>
    <p:sldId id="263" r:id="rId10"/>
    <p:sldId id="264"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Raleway" panose="020B0604020202020204" charset="0"/>
      <p:regular r:id="rId21"/>
      <p:bold r:id="rId22"/>
      <p:italic r:id="rId23"/>
      <p:boldItalic r:id="rId24"/>
    </p:embeddedFont>
    <p:embeddedFont>
      <p:font typeface="Source Sans Pro" panose="020B0503030403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f45d53eed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f45d53eed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f45d53e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f45d53e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f45d53e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f45d53e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f45d53e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f45d53e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f45d53e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f45d53e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f45d53e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f45d53e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f45d53ee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f45d53ee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f45d53eed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f45d53eed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youtube.com/watch?v=MfwOJWDj18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hyperlink" Target="https://www.youtube.com/watch?v=QkHQ0CYwjaI" TargetMode="Externa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90I7_Ak-j34&amp;list=PLlKkIChXEU9pS4cBsbFNeDPGiAJJUMsZ3" TargetMode="External"/><Relationship Id="rId3" Type="http://schemas.microsoft.com/office/2007/relationships/media" Target="../media/media3.mp3"/><Relationship Id="rId7" Type="http://schemas.openxmlformats.org/officeDocument/2006/relationships/hyperlink" Target="https://www.youtube.com/watch?v=9BXEbdUrsDQ" TargetMode="Externa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7.xml"/><Relationship Id="rId11" Type="http://schemas.openxmlformats.org/officeDocument/2006/relationships/image" Target="../media/image2.png"/><Relationship Id="rId5" Type="http://schemas.openxmlformats.org/officeDocument/2006/relationships/slideLayout" Target="../slideLayouts/slideLayout3.xml"/><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hyperlink" Target="https://www.youtube.com/watch?v=2KqVvereuaE&amp;list=PLlKkIChXEU9pS4cBsbFNeDPGiAJJUMsZ3&amp;index=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D38FDA-FDC0-4697-BB77-AAFBCF862747}"/>
              </a:ext>
            </a:extLst>
          </p:cNvPr>
          <p:cNvSpPr txBox="1"/>
          <p:nvPr/>
        </p:nvSpPr>
        <p:spPr>
          <a:xfrm>
            <a:off x="1069041" y="1786920"/>
            <a:ext cx="4427932" cy="1569660"/>
          </a:xfrm>
          <a:prstGeom prst="rect">
            <a:avLst/>
          </a:prstGeom>
          <a:noFill/>
        </p:spPr>
        <p:txBody>
          <a:bodyPr wrap="square" rtlCol="0">
            <a:spAutoFit/>
          </a:bodyPr>
          <a:lstStyle/>
          <a:p>
            <a:pPr algn="ctr"/>
            <a:r>
              <a:rPr lang="en-GB" sz="4800" b="1" dirty="0"/>
              <a:t>Halloween </a:t>
            </a:r>
            <a:r>
              <a:rPr lang="en-GB" sz="4800" b="1" dirty="0" err="1"/>
              <a:t>Sensology</a:t>
            </a:r>
            <a:endParaRPr lang="en-GB" sz="4800" b="1" dirty="0"/>
          </a:p>
        </p:txBody>
      </p:sp>
      <p:pic>
        <p:nvPicPr>
          <p:cNvPr id="1030" name="Picture 6" descr="Spooky House Wallpaper (With images) | Halloween prints, Halloween ...">
            <a:extLst>
              <a:ext uri="{FF2B5EF4-FFF2-40B4-BE49-F238E27FC236}">
                <a16:creationId xmlns:a16="http://schemas.microsoft.com/office/drawing/2014/main" id="{E4790613-5974-405D-80BB-213B6F25F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987" y="0"/>
            <a:ext cx="28940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6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Relaxation</a:t>
            </a:r>
            <a:endParaRPr/>
          </a:p>
        </p:txBody>
      </p:sp>
      <p:sp>
        <p:nvSpPr>
          <p:cNvPr id="115" name="Google Shape;11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Relax with </a:t>
            </a:r>
            <a:r>
              <a:rPr lang="en-GB" dirty="0">
                <a:solidFill>
                  <a:schemeClr val="bg2"/>
                </a:solidFill>
              </a:rPr>
              <a:t>each </a:t>
            </a:r>
            <a:r>
              <a:rPr lang="en" dirty="0">
                <a:solidFill>
                  <a:schemeClr val="bg2"/>
                </a:solidFill>
              </a:rPr>
              <a:t>child, listening to the music and giving them a massage. </a:t>
            </a:r>
            <a:r>
              <a:rPr lang="en-GB" dirty="0">
                <a:solidFill>
                  <a:schemeClr val="bg2"/>
                </a:solidFill>
              </a:rPr>
              <a:t>Blow bubbles or move parachute over the children’s heads. </a:t>
            </a:r>
            <a:endParaRPr dirty="0">
              <a:solidFill>
                <a:schemeClr val="bg2"/>
              </a:solidFill>
            </a:endParaRPr>
          </a:p>
          <a:p>
            <a:pPr marL="0" lvl="0" indent="0" algn="l" rtl="0">
              <a:spcBef>
                <a:spcPts val="1600"/>
              </a:spcBef>
              <a:spcAft>
                <a:spcPts val="1600"/>
              </a:spcAft>
              <a:buNone/>
            </a:pPr>
            <a:endParaRPr lang="en-GB" dirty="0"/>
          </a:p>
        </p:txBody>
      </p:sp>
      <p:pic>
        <p:nvPicPr>
          <p:cNvPr id="116" name="Google Shape;116;p21"/>
          <p:cNvPicPr preferRelativeResize="0"/>
          <p:nvPr/>
        </p:nvPicPr>
        <p:blipFill>
          <a:blip r:embed="rId3">
            <a:alphaModFix/>
          </a:blip>
          <a:stretch>
            <a:fillRect/>
          </a:stretch>
        </p:blipFill>
        <p:spPr>
          <a:xfrm>
            <a:off x="5785957" y="2170832"/>
            <a:ext cx="2778850" cy="1847550"/>
          </a:xfrm>
          <a:prstGeom prst="rect">
            <a:avLst/>
          </a:prstGeom>
          <a:noFill/>
          <a:ln>
            <a:noFill/>
          </a:ln>
        </p:spPr>
      </p:pic>
      <p:sp>
        <p:nvSpPr>
          <p:cNvPr id="3" name="Rectangle 2">
            <a:extLst>
              <a:ext uri="{FF2B5EF4-FFF2-40B4-BE49-F238E27FC236}">
                <a16:creationId xmlns:a16="http://schemas.microsoft.com/office/drawing/2014/main" id="{CA71BBF3-2669-453D-A510-51CF972F699C}"/>
              </a:ext>
            </a:extLst>
          </p:cNvPr>
          <p:cNvSpPr/>
          <p:nvPr/>
        </p:nvSpPr>
        <p:spPr>
          <a:xfrm>
            <a:off x="957551" y="2706786"/>
            <a:ext cx="4182555" cy="307777"/>
          </a:xfrm>
          <a:prstGeom prst="rect">
            <a:avLst/>
          </a:prstGeom>
        </p:spPr>
        <p:txBody>
          <a:bodyPr wrap="none">
            <a:spAutoFit/>
          </a:bodyPr>
          <a:lstStyle/>
          <a:p>
            <a:r>
              <a:rPr lang="en-GB" dirty="0">
                <a:hlinkClick r:id="rId4"/>
              </a:rPr>
              <a:t>https://www.youtube.com/watch?v=MfwOJWDj18k</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411925" y="308100"/>
            <a:ext cx="8183700" cy="46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u="sng"/>
              <a:t>Resources</a:t>
            </a:r>
            <a:endParaRPr sz="2400" u="sng"/>
          </a:p>
        </p:txBody>
      </p:sp>
      <p:sp>
        <p:nvSpPr>
          <p:cNvPr id="65" name="Google Shape;65;p14"/>
          <p:cNvSpPr txBox="1">
            <a:spLocks noGrp="1"/>
          </p:cNvSpPr>
          <p:nvPr>
            <p:ph type="subTitle" idx="1"/>
          </p:nvPr>
        </p:nvSpPr>
        <p:spPr>
          <a:xfrm>
            <a:off x="356925" y="1405500"/>
            <a:ext cx="8183700" cy="8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0000"/>
                </a:solidFill>
              </a:rPr>
              <a:t>Say hello:</a:t>
            </a:r>
            <a:r>
              <a:rPr lang="en" dirty="0">
                <a:solidFill>
                  <a:srgbClr val="000000"/>
                </a:solidFill>
              </a:rPr>
              <a:t> Mirror</a:t>
            </a:r>
            <a:endParaRPr dirty="0">
              <a:solidFill>
                <a:srgbClr val="000000"/>
              </a:solidFill>
            </a:endParaRPr>
          </a:p>
          <a:p>
            <a:pPr marL="0" lvl="0" indent="0" algn="l" rtl="0">
              <a:spcBef>
                <a:spcPts val="0"/>
              </a:spcBef>
              <a:spcAft>
                <a:spcPts val="0"/>
              </a:spcAft>
              <a:buNone/>
            </a:pPr>
            <a:r>
              <a:rPr lang="en" b="1" dirty="0">
                <a:solidFill>
                  <a:srgbClr val="000000"/>
                </a:solidFill>
              </a:rPr>
              <a:t>Touch</a:t>
            </a:r>
            <a:r>
              <a:rPr lang="en" dirty="0">
                <a:solidFill>
                  <a:srgbClr val="000000"/>
                </a:solidFill>
              </a:rPr>
              <a:t>: </a:t>
            </a:r>
            <a:r>
              <a:rPr lang="en-GB" dirty="0">
                <a:solidFill>
                  <a:srgbClr val="000000"/>
                </a:solidFill>
              </a:rPr>
              <a:t>cobwebs and spiders</a:t>
            </a:r>
            <a:endParaRPr dirty="0">
              <a:solidFill>
                <a:srgbClr val="000000"/>
              </a:solidFill>
            </a:endParaRPr>
          </a:p>
          <a:p>
            <a:pPr marL="0" lvl="0" indent="0" algn="l" rtl="0">
              <a:spcBef>
                <a:spcPts val="0"/>
              </a:spcBef>
              <a:spcAft>
                <a:spcPts val="0"/>
              </a:spcAft>
              <a:buNone/>
            </a:pPr>
            <a:r>
              <a:rPr lang="en" b="1" dirty="0">
                <a:solidFill>
                  <a:srgbClr val="000000"/>
                </a:solidFill>
              </a:rPr>
              <a:t>Smell: </a:t>
            </a:r>
            <a:r>
              <a:rPr lang="en-GB" dirty="0">
                <a:solidFill>
                  <a:srgbClr val="000000"/>
                </a:solidFill>
              </a:rPr>
              <a:t>mixed spice</a:t>
            </a:r>
            <a:endParaRPr lang="en" b="1" dirty="0">
              <a:solidFill>
                <a:srgbClr val="000000"/>
              </a:solidFill>
            </a:endParaRPr>
          </a:p>
          <a:p>
            <a:pPr marL="0" lvl="0" indent="0" algn="l" rtl="0">
              <a:spcBef>
                <a:spcPts val="0"/>
              </a:spcBef>
              <a:spcAft>
                <a:spcPts val="0"/>
              </a:spcAft>
              <a:buNone/>
            </a:pPr>
            <a:r>
              <a:rPr lang="en" b="1" dirty="0">
                <a:solidFill>
                  <a:srgbClr val="000000"/>
                </a:solidFill>
              </a:rPr>
              <a:t>Taste</a:t>
            </a:r>
            <a:r>
              <a:rPr lang="en" dirty="0">
                <a:solidFill>
                  <a:srgbClr val="000000"/>
                </a:solidFill>
              </a:rPr>
              <a:t>: </a:t>
            </a:r>
            <a:r>
              <a:rPr lang="en-GB" dirty="0" err="1">
                <a:solidFill>
                  <a:srgbClr val="000000"/>
                </a:solidFill>
              </a:rPr>
              <a:t>biscoff</a:t>
            </a:r>
            <a:r>
              <a:rPr lang="en-GB" dirty="0">
                <a:solidFill>
                  <a:srgbClr val="000000"/>
                </a:solidFill>
              </a:rPr>
              <a:t> spread</a:t>
            </a:r>
            <a:endParaRPr dirty="0">
              <a:solidFill>
                <a:srgbClr val="000000"/>
              </a:solidFill>
            </a:endParaRPr>
          </a:p>
          <a:p>
            <a:pPr marL="0" lvl="0" indent="0" algn="l" rtl="0">
              <a:spcBef>
                <a:spcPts val="0"/>
              </a:spcBef>
              <a:spcAft>
                <a:spcPts val="0"/>
              </a:spcAft>
              <a:buNone/>
            </a:pPr>
            <a:r>
              <a:rPr lang="en" b="1" dirty="0">
                <a:solidFill>
                  <a:srgbClr val="000000"/>
                </a:solidFill>
              </a:rPr>
              <a:t>Se</a:t>
            </a:r>
            <a:r>
              <a:rPr lang="en-GB" b="1" dirty="0">
                <a:solidFill>
                  <a:srgbClr val="000000"/>
                </a:solidFill>
              </a:rPr>
              <a:t>e: </a:t>
            </a:r>
            <a:r>
              <a:rPr lang="en-GB" dirty="0">
                <a:solidFill>
                  <a:srgbClr val="000000"/>
                </a:solidFill>
              </a:rPr>
              <a:t>ghost light toy, skeleton, bat and ghosts</a:t>
            </a:r>
            <a:endParaRPr lang="en" dirty="0">
              <a:solidFill>
                <a:srgbClr val="000000"/>
              </a:solidFill>
            </a:endParaRPr>
          </a:p>
          <a:p>
            <a:pPr marL="0" lvl="0" indent="0"/>
            <a:r>
              <a:rPr lang="en" b="1" dirty="0">
                <a:solidFill>
                  <a:srgbClr val="000000"/>
                </a:solidFill>
              </a:rPr>
              <a:t>Sound</a:t>
            </a:r>
            <a:r>
              <a:rPr lang="en" dirty="0">
                <a:solidFill>
                  <a:srgbClr val="000000"/>
                </a:solidFill>
              </a:rPr>
              <a:t>: </a:t>
            </a:r>
            <a:r>
              <a:rPr lang="en-GB" dirty="0">
                <a:solidFill>
                  <a:srgbClr val="000000"/>
                </a:solidFill>
              </a:rPr>
              <a:t>laughing and whistling</a:t>
            </a:r>
            <a:endParaRPr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hello….</a:t>
            </a:r>
            <a:endParaRPr/>
          </a:p>
        </p:txBody>
      </p:sp>
      <p:sp>
        <p:nvSpPr>
          <p:cNvPr id="71" name="Google Shape;71;p15"/>
          <p:cNvSpPr txBox="1">
            <a:spLocks noGrp="1"/>
          </p:cNvSpPr>
          <p:nvPr>
            <p:ph type="body" idx="1"/>
          </p:nvPr>
        </p:nvSpPr>
        <p:spPr>
          <a:xfrm>
            <a:off x="311700" y="1152475"/>
            <a:ext cx="8520600" cy="364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Encourage each child to look at themselves in the mirror. Begin by talking to them about the parts of the body they can see in the mirror (head, eyes, nose, ears etc) and then move on to point/tap to other parts of their body such as their arms, legs, hands, feet etc. </a:t>
            </a:r>
            <a:endParaRPr dirty="0">
              <a:solidFill>
                <a:schemeClr val="bg2"/>
              </a:solidFill>
            </a:endParaRPr>
          </a:p>
          <a:p>
            <a:pPr marL="0" lvl="0" indent="0" algn="l" rtl="0">
              <a:spcBef>
                <a:spcPts val="1600"/>
              </a:spcBef>
              <a:spcAft>
                <a:spcPts val="0"/>
              </a:spcAft>
              <a:buNone/>
            </a:pPr>
            <a:r>
              <a:rPr lang="en" dirty="0">
                <a:solidFill>
                  <a:schemeClr val="bg2"/>
                </a:solidFill>
              </a:rPr>
              <a:t>Sing the song ‘</a:t>
            </a:r>
            <a:r>
              <a:rPr lang="en-GB" dirty="0">
                <a:solidFill>
                  <a:schemeClr val="bg2"/>
                </a:solidFill>
              </a:rPr>
              <a:t>This is me’ – support each child to pat each part of their body</a:t>
            </a:r>
          </a:p>
          <a:p>
            <a:pPr marL="0" lvl="0" indent="0">
              <a:spcBef>
                <a:spcPts val="1600"/>
              </a:spcBef>
              <a:buNone/>
            </a:pPr>
            <a:r>
              <a:rPr lang="en-GB" dirty="0">
                <a:hlinkClick r:id="rId5"/>
              </a:rPr>
              <a:t>https://www.youtube.com/watch?v=QkHQ0CYwjaI</a:t>
            </a:r>
            <a:endParaRPr lang="en-GB" dirty="0">
              <a:solidFill>
                <a:schemeClr val="bg2"/>
              </a:solidFill>
            </a:endParaRPr>
          </a:p>
        </p:txBody>
      </p:sp>
      <p:pic>
        <p:nvPicPr>
          <p:cNvPr id="2" name="Body Parts Song - by ELF Learning (This is ME)">
            <a:hlinkClick r:id="" action="ppaction://media"/>
            <a:extLst>
              <a:ext uri="{FF2B5EF4-FFF2-40B4-BE49-F238E27FC236}">
                <a16:creationId xmlns:a16="http://schemas.microsoft.com/office/drawing/2014/main" id="{F6881D43-0D0B-4CE3-A98A-E22EA497770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97906" y="1960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0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FDD4E1-AE2D-4EF6-AFBE-08E86E5D6EB0}"/>
              </a:ext>
            </a:extLst>
          </p:cNvPr>
          <p:cNvSpPr txBox="1"/>
          <p:nvPr/>
        </p:nvSpPr>
        <p:spPr>
          <a:xfrm>
            <a:off x="154641" y="154641"/>
            <a:ext cx="2662518" cy="307777"/>
          </a:xfrm>
          <a:prstGeom prst="rect">
            <a:avLst/>
          </a:prstGeom>
          <a:noFill/>
        </p:spPr>
        <p:txBody>
          <a:bodyPr wrap="square" rtlCol="0">
            <a:spAutoFit/>
          </a:bodyPr>
          <a:lstStyle/>
          <a:p>
            <a:r>
              <a:rPr lang="en-GB" dirty="0"/>
              <a:t>Story Massage:</a:t>
            </a:r>
          </a:p>
        </p:txBody>
      </p:sp>
      <p:sp>
        <p:nvSpPr>
          <p:cNvPr id="4" name="Rectangle 3">
            <a:extLst>
              <a:ext uri="{FF2B5EF4-FFF2-40B4-BE49-F238E27FC236}">
                <a16:creationId xmlns:a16="http://schemas.microsoft.com/office/drawing/2014/main" id="{4E8CD0CA-28DF-4A83-A9FA-668FD157B89D}"/>
              </a:ext>
            </a:extLst>
          </p:cNvPr>
          <p:cNvSpPr/>
          <p:nvPr/>
        </p:nvSpPr>
        <p:spPr>
          <a:xfrm>
            <a:off x="2655794" y="391960"/>
            <a:ext cx="6851276" cy="4596899"/>
          </a:xfrm>
          <a:prstGeom prst="rect">
            <a:avLst/>
          </a:prstGeom>
        </p:spPr>
        <p:txBody>
          <a:bodyPr wrap="square">
            <a:spAutoFit/>
          </a:bodyPr>
          <a:lstStyle/>
          <a:p>
            <a:pPr>
              <a:lnSpc>
                <a:spcPct val="115000"/>
              </a:lnSpc>
              <a:spcAft>
                <a:spcPts val="1400"/>
              </a:spcAft>
            </a:pPr>
            <a:r>
              <a:rPr lang="en-GB"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In the Haunted Woods it was deep and dark </a:t>
            </a:r>
            <a:r>
              <a:rPr lang="en-GB" b="1"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(The Fan)</a:t>
            </a: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400"/>
              </a:spcAft>
            </a:pPr>
            <a:r>
              <a:rPr lang="en-GB"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The trees were rustling in the howling wind </a:t>
            </a:r>
            <a:r>
              <a:rPr lang="en-GB" b="1"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(The Sideways Wave)</a:t>
            </a: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400"/>
              </a:spcAft>
            </a:pPr>
            <a:r>
              <a:rPr lang="en-GB"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The ghosts were floating through the trees </a:t>
            </a:r>
            <a:r>
              <a:rPr lang="en-GB" b="1"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(The Sprinkle)</a:t>
            </a: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400"/>
              </a:spcAft>
            </a:pPr>
            <a:r>
              <a:rPr lang="en-GB"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And the moonlight flickered between their leaves </a:t>
            </a:r>
            <a:r>
              <a:rPr lang="en-GB" b="1"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(The Bounce)</a:t>
            </a: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400"/>
              </a:spcAft>
            </a:pPr>
            <a:r>
              <a:rPr lang="en-GB"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The bats were flapping in the moonlit sky </a:t>
            </a:r>
            <a:r>
              <a:rPr lang="en-GB" b="1"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(The Circle)</a:t>
            </a: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400"/>
              </a:spcAft>
            </a:pPr>
            <a:r>
              <a:rPr lang="en-GB"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While spiders scurried in their glistening webs </a:t>
            </a:r>
            <a:r>
              <a:rPr lang="en-GB" b="1"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(The Walk)</a:t>
            </a: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400"/>
              </a:spcAft>
            </a:pPr>
            <a:r>
              <a:rPr lang="en-GB"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Rats were squeaking around their feet </a:t>
            </a:r>
            <a:r>
              <a:rPr lang="en-GB" b="1"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(The Claw)</a:t>
            </a: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400"/>
              </a:spcAft>
            </a:pPr>
            <a:r>
              <a:rPr lang="en-GB"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And the raindrops dripped upon our clothes </a:t>
            </a:r>
            <a:r>
              <a:rPr lang="en-GB" b="1"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(The Sprinkle)</a:t>
            </a: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400"/>
              </a:spcAft>
            </a:pPr>
            <a:r>
              <a:rPr lang="en-GB"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We hug each other to keep us safe </a:t>
            </a:r>
            <a:r>
              <a:rPr lang="en-GB" b="1"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(The Squeeze)</a:t>
            </a: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400"/>
              </a:spcAft>
            </a:pPr>
            <a:r>
              <a:rPr lang="en-GB"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Lucky we are together so we’re NOT SCARED </a:t>
            </a:r>
            <a:r>
              <a:rPr lang="en-GB" b="1"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(The Drum)</a:t>
            </a: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400"/>
              </a:spcAft>
            </a:pPr>
            <a:r>
              <a:rPr lang="en-GB"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It’s not so haunted in the night time woods! </a:t>
            </a:r>
            <a:r>
              <a:rPr lang="en-GB" b="1" dirty="0">
                <a:solidFill>
                  <a:srgbClr val="333333"/>
                </a:solidFill>
                <a:latin typeface="Century Gothic" panose="020B0502020202020204" pitchFamily="34" charset="0"/>
                <a:ea typeface="Century Gothic" panose="020B0502020202020204" pitchFamily="34" charset="0"/>
                <a:cs typeface="Century Gothic" panose="020B0502020202020204" pitchFamily="34" charset="0"/>
              </a:rPr>
              <a:t>(The Calm)</a:t>
            </a:r>
            <a:endParaRPr lang="en-GB" sz="12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095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Touch</a:t>
            </a:r>
            <a:endParaRPr/>
          </a:p>
        </p:txBody>
      </p:sp>
      <p:sp>
        <p:nvSpPr>
          <p:cNvPr id="77" name="Google Shape;77;p16"/>
          <p:cNvSpPr txBox="1">
            <a:spLocks noGrp="1"/>
          </p:cNvSpPr>
          <p:nvPr>
            <p:ph type="body" idx="1"/>
          </p:nvPr>
        </p:nvSpPr>
        <p:spPr>
          <a:xfrm>
            <a:off x="378935" y="1111237"/>
            <a:ext cx="8520600" cy="399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Briefly introduce that we use our bodies and our hands to touch. Encourage each child to explore the feel, </a:t>
            </a:r>
            <a:r>
              <a:rPr lang="en-GB" dirty="0">
                <a:solidFill>
                  <a:schemeClr val="bg2"/>
                </a:solidFill>
              </a:rPr>
              <a:t>one at a time, the cobweb material and spiders.</a:t>
            </a:r>
          </a:p>
          <a:p>
            <a:pPr marL="0" lvl="0" indent="0" algn="l" rtl="0">
              <a:spcBef>
                <a:spcPts val="1600"/>
              </a:spcBef>
              <a:spcAft>
                <a:spcPts val="0"/>
              </a:spcAft>
              <a:buNone/>
            </a:pPr>
            <a:endParaRPr lang="en-GB" dirty="0">
              <a:solidFill>
                <a:schemeClr val="bg2"/>
              </a:solidFill>
            </a:endParaRPr>
          </a:p>
          <a:p>
            <a:pPr marL="0" lvl="0" indent="0" algn="l" rtl="0">
              <a:spcBef>
                <a:spcPts val="1600"/>
              </a:spcBef>
              <a:spcAft>
                <a:spcPts val="0"/>
              </a:spcAft>
              <a:buNone/>
            </a:pPr>
            <a:endParaRPr lang="en-GB" dirty="0">
              <a:solidFill>
                <a:schemeClr val="bg2"/>
              </a:solidFill>
            </a:endParaRPr>
          </a:p>
          <a:p>
            <a:pPr marL="0" lvl="0" indent="0" algn="l" rtl="0">
              <a:spcBef>
                <a:spcPts val="1600"/>
              </a:spcBef>
              <a:spcAft>
                <a:spcPts val="1600"/>
              </a:spcAft>
              <a:buNone/>
            </a:pPr>
            <a:endParaRPr lang="en" dirty="0">
              <a:solidFill>
                <a:schemeClr val="bg2"/>
              </a:solidFill>
            </a:endParaRPr>
          </a:p>
          <a:p>
            <a:pPr marL="0" lvl="0" indent="0" algn="l" rtl="0">
              <a:spcBef>
                <a:spcPts val="1600"/>
              </a:spcBef>
              <a:spcAft>
                <a:spcPts val="1600"/>
              </a:spcAft>
              <a:buNone/>
            </a:pPr>
            <a:endParaRPr lang="en" b="1" dirty="0">
              <a:solidFill>
                <a:schemeClr val="bg2"/>
              </a:solidFill>
            </a:endParaRPr>
          </a:p>
          <a:p>
            <a:pPr marL="0" lvl="0" indent="0" algn="l" rtl="0">
              <a:spcBef>
                <a:spcPts val="1600"/>
              </a:spcBef>
              <a:spcAft>
                <a:spcPts val="1600"/>
              </a:spcAft>
              <a:buNone/>
            </a:pPr>
            <a:r>
              <a:rPr lang="en" b="1" dirty="0">
                <a:solidFill>
                  <a:schemeClr val="bg2"/>
                </a:solidFill>
              </a:rPr>
              <a:t>Feel</a:t>
            </a:r>
            <a:r>
              <a:rPr lang="en" dirty="0">
                <a:solidFill>
                  <a:schemeClr val="bg2"/>
                </a:solidFill>
              </a:rPr>
              <a:t>: </a:t>
            </a:r>
            <a:r>
              <a:rPr lang="en-GB" dirty="0">
                <a:solidFill>
                  <a:schemeClr val="bg2"/>
                </a:solidFill>
              </a:rPr>
              <a:t>cobwebs and spiders</a:t>
            </a:r>
            <a:endParaRPr dirty="0">
              <a:solidFill>
                <a:schemeClr val="bg2"/>
              </a:solidFill>
            </a:endParaRPr>
          </a:p>
        </p:txBody>
      </p:sp>
      <p:pic>
        <p:nvPicPr>
          <p:cNvPr id="2050" name="Picture 2" descr="Download Free Cartoon Hands Vector Vector Illustration">
            <a:extLst>
              <a:ext uri="{FF2B5EF4-FFF2-40B4-BE49-F238E27FC236}">
                <a16:creationId xmlns:a16="http://schemas.microsoft.com/office/drawing/2014/main" id="{0F01A31F-CBF7-4983-BFDF-AAC73798B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535" y="2043338"/>
            <a:ext cx="4038600" cy="24215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Smell</a:t>
            </a:r>
            <a:endParaRPr/>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Introduce that we use our nose to smell, indicating to each child where their nose is (or asking them to show you themselves). Encourage each child to </a:t>
            </a:r>
            <a:r>
              <a:rPr lang="en-GB" dirty="0">
                <a:solidFill>
                  <a:schemeClr val="bg2"/>
                </a:solidFill>
              </a:rPr>
              <a:t>smell the mixed spice scent.</a:t>
            </a: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r>
              <a:rPr lang="en" b="1" dirty="0">
                <a:solidFill>
                  <a:schemeClr val="bg2"/>
                </a:solidFill>
              </a:rPr>
              <a:t>Smell</a:t>
            </a:r>
            <a:r>
              <a:rPr lang="en" dirty="0">
                <a:solidFill>
                  <a:schemeClr val="bg2"/>
                </a:solidFill>
              </a:rPr>
              <a:t>:</a:t>
            </a:r>
            <a:r>
              <a:rPr lang="en-GB" dirty="0">
                <a:solidFill>
                  <a:schemeClr val="bg2"/>
                </a:solidFill>
              </a:rPr>
              <a:t>mixed spice</a:t>
            </a:r>
            <a:endParaRPr dirty="0">
              <a:solidFill>
                <a:schemeClr val="bg2"/>
              </a:solidFill>
            </a:endParaRPr>
          </a:p>
        </p:txBody>
      </p:sp>
      <p:pic>
        <p:nvPicPr>
          <p:cNvPr id="87" name="Google Shape;87;p17"/>
          <p:cNvPicPr preferRelativeResize="0"/>
          <p:nvPr/>
        </p:nvPicPr>
        <p:blipFill>
          <a:blip r:embed="rId3">
            <a:alphaModFix/>
          </a:blip>
          <a:stretch>
            <a:fillRect/>
          </a:stretch>
        </p:blipFill>
        <p:spPr>
          <a:xfrm>
            <a:off x="3695899" y="2888650"/>
            <a:ext cx="1470625" cy="1583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Taste - </a:t>
            </a:r>
            <a:r>
              <a:rPr lang="en" sz="1000"/>
              <a:t>may not be applicable to all pupils. Pupils unable to taste can smell the resources or feel.</a:t>
            </a:r>
            <a:endParaRPr sz="1000"/>
          </a:p>
        </p:txBody>
      </p:sp>
      <p:sp>
        <p:nvSpPr>
          <p:cNvPr id="93" name="Google Shape;93;p18"/>
          <p:cNvSpPr txBox="1">
            <a:spLocks noGrp="1"/>
          </p:cNvSpPr>
          <p:nvPr>
            <p:ph type="body" idx="1"/>
          </p:nvPr>
        </p:nvSpPr>
        <p:spPr>
          <a:xfrm>
            <a:off x="311700" y="1165921"/>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Introduce that we use our mouth to taste, indicating to </a:t>
            </a:r>
            <a:r>
              <a:rPr lang="en-GB" dirty="0">
                <a:solidFill>
                  <a:schemeClr val="bg2"/>
                </a:solidFill>
              </a:rPr>
              <a:t>each</a:t>
            </a:r>
            <a:r>
              <a:rPr lang="en" dirty="0">
                <a:solidFill>
                  <a:schemeClr val="bg2"/>
                </a:solidFill>
              </a:rPr>
              <a:t> child where their mouth is (or asking them to show you themselves). Offer a </a:t>
            </a:r>
            <a:r>
              <a:rPr lang="en-GB" dirty="0">
                <a:solidFill>
                  <a:schemeClr val="bg2"/>
                </a:solidFill>
              </a:rPr>
              <a:t>taste of the </a:t>
            </a:r>
            <a:r>
              <a:rPr lang="en-GB" dirty="0" err="1">
                <a:solidFill>
                  <a:schemeClr val="bg2"/>
                </a:solidFill>
              </a:rPr>
              <a:t>biscoff</a:t>
            </a:r>
            <a:r>
              <a:rPr lang="en-GB" dirty="0">
                <a:solidFill>
                  <a:schemeClr val="bg2"/>
                </a:solidFill>
              </a:rPr>
              <a:t> biscuit spread.</a:t>
            </a: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1600"/>
              </a:spcAft>
              <a:buNone/>
            </a:pPr>
            <a:endParaRPr lang="en-GB" dirty="0">
              <a:solidFill>
                <a:schemeClr val="bg2"/>
              </a:solidFill>
            </a:endParaRPr>
          </a:p>
          <a:p>
            <a:pPr marL="0" lvl="0" indent="0" algn="l" rtl="0">
              <a:spcBef>
                <a:spcPts val="1600"/>
              </a:spcBef>
              <a:spcAft>
                <a:spcPts val="1600"/>
              </a:spcAft>
              <a:buNone/>
            </a:pPr>
            <a:r>
              <a:rPr lang="en-GB" b="1" dirty="0">
                <a:solidFill>
                  <a:schemeClr val="bg2"/>
                </a:solidFill>
              </a:rPr>
              <a:t>Taste: </a:t>
            </a:r>
            <a:r>
              <a:rPr lang="en-GB" dirty="0" err="1">
                <a:solidFill>
                  <a:schemeClr val="bg2"/>
                </a:solidFill>
              </a:rPr>
              <a:t>biscoff</a:t>
            </a:r>
            <a:r>
              <a:rPr lang="en-GB" dirty="0">
                <a:solidFill>
                  <a:schemeClr val="bg2"/>
                </a:solidFill>
              </a:rPr>
              <a:t> biscuit spread</a:t>
            </a:r>
            <a:endParaRPr b="1" dirty="0">
              <a:solidFill>
                <a:schemeClr val="bg2"/>
              </a:solidFill>
            </a:endParaRPr>
          </a:p>
        </p:txBody>
      </p:sp>
      <p:pic>
        <p:nvPicPr>
          <p:cNvPr id="3074" name="Picture 2" descr="Cartoon Mouth- Loving Images, Stock Photos &amp; Vectors | Shutterstock">
            <a:extLst>
              <a:ext uri="{FF2B5EF4-FFF2-40B4-BE49-F238E27FC236}">
                <a16:creationId xmlns:a16="http://schemas.microsoft.com/office/drawing/2014/main" id="{6842A36E-0134-45E5-853F-84986E6A5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304" y="2408144"/>
            <a:ext cx="1697391" cy="18209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See</a:t>
            </a:r>
            <a:endParaRPr dirty="0"/>
          </a:p>
        </p:txBody>
      </p:sp>
      <p:sp>
        <p:nvSpPr>
          <p:cNvPr id="100" name="Google Shape;10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Introduce that we use our eyes to see, indicating to your child where their eyes are (or asking them to show you themselves). Show</a:t>
            </a:r>
            <a:r>
              <a:rPr lang="en-GB" dirty="0">
                <a:solidFill>
                  <a:schemeClr val="bg2"/>
                </a:solidFill>
              </a:rPr>
              <a:t> each child the ghost light toy, bats, skeletons and ghosts.</a:t>
            </a: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1600"/>
              </a:spcAft>
              <a:buNone/>
            </a:pPr>
            <a:endParaRPr lang="en" dirty="0">
              <a:solidFill>
                <a:schemeClr val="bg2"/>
              </a:solidFill>
            </a:endParaRPr>
          </a:p>
          <a:p>
            <a:pPr marL="0" lvl="0" indent="0" algn="l" rtl="0">
              <a:spcBef>
                <a:spcPts val="1600"/>
              </a:spcBef>
              <a:spcAft>
                <a:spcPts val="1600"/>
              </a:spcAft>
              <a:buNone/>
            </a:pPr>
            <a:r>
              <a:rPr lang="en" dirty="0">
                <a:solidFill>
                  <a:schemeClr val="bg2"/>
                </a:solidFill>
              </a:rPr>
              <a:t>See: </a:t>
            </a:r>
            <a:r>
              <a:rPr lang="en-GB" dirty="0">
                <a:solidFill>
                  <a:schemeClr val="bg2"/>
                </a:solidFill>
              </a:rPr>
              <a:t>ghost light toy, ghosts, skeletons and bats</a:t>
            </a:r>
            <a:endParaRPr dirty="0">
              <a:solidFill>
                <a:schemeClr val="bg2"/>
              </a:solidFill>
            </a:endParaRPr>
          </a:p>
        </p:txBody>
      </p:sp>
      <p:pic>
        <p:nvPicPr>
          <p:cNvPr id="4098" name="Picture 2" descr="Pair of black and white eyes, Eye Black and white, Cartoon Eyes s ...">
            <a:extLst>
              <a:ext uri="{FF2B5EF4-FFF2-40B4-BE49-F238E27FC236}">
                <a16:creationId xmlns:a16="http://schemas.microsoft.com/office/drawing/2014/main" id="{BD95EF44-6579-4D21-8FAB-A60036071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851" y="2336148"/>
            <a:ext cx="3668777" cy="1886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Hear</a:t>
            </a:r>
            <a:endParaRPr/>
          </a:p>
        </p:txBody>
      </p:sp>
      <p:sp>
        <p:nvSpPr>
          <p:cNvPr id="108" name="Google Shape;10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dirty="0">
                <a:solidFill>
                  <a:schemeClr val="bg2"/>
                </a:solidFill>
              </a:rPr>
              <a:t>Introduce that we use our ears to hear, indicating to each child where their ears are (or asking them to show you themselves). Listen to th</a:t>
            </a:r>
            <a:r>
              <a:rPr lang="en-GB" dirty="0">
                <a:solidFill>
                  <a:schemeClr val="bg2"/>
                </a:solidFill>
              </a:rPr>
              <a:t>e sound of creaking door, scary laugh and thunder. Use the thunder instrument if available.</a:t>
            </a:r>
          </a:p>
          <a:p>
            <a:pPr marL="0" lvl="0" indent="0" algn="l" rtl="0">
              <a:spcBef>
                <a:spcPts val="0"/>
              </a:spcBef>
              <a:spcAft>
                <a:spcPts val="0"/>
              </a:spcAft>
              <a:buClr>
                <a:schemeClr val="dk2"/>
              </a:buClr>
              <a:buSzPts val="1100"/>
              <a:buFont typeface="Arial"/>
              <a:buNone/>
            </a:pPr>
            <a:endParaRPr lang="en-GB" sz="1400" dirty="0">
              <a:solidFill>
                <a:schemeClr val="bg2"/>
              </a:solidFill>
            </a:endParaRPr>
          </a:p>
          <a:p>
            <a:pPr marL="0" lvl="0" indent="0">
              <a:buClr>
                <a:schemeClr val="dk2"/>
              </a:buClr>
              <a:buSzPts val="1100"/>
              <a:buNone/>
            </a:pPr>
            <a:r>
              <a:rPr lang="en-GB" sz="1400" dirty="0">
                <a:solidFill>
                  <a:schemeClr val="bg2"/>
                </a:solidFill>
              </a:rPr>
              <a:t>Creaking door: </a:t>
            </a:r>
            <a:r>
              <a:rPr lang="en-GB" sz="1400" dirty="0">
                <a:hlinkClick r:id="rId7"/>
              </a:rPr>
              <a:t>https://www.youtube.com/watch?v=9BXEbdUrsDQ</a:t>
            </a:r>
            <a:endParaRPr lang="en-GB" sz="1400" dirty="0">
              <a:solidFill>
                <a:schemeClr val="bg2"/>
              </a:solidFill>
            </a:endParaRPr>
          </a:p>
          <a:p>
            <a:pPr marL="0" lvl="0" indent="0" algn="l" rtl="0">
              <a:spcBef>
                <a:spcPts val="0"/>
              </a:spcBef>
              <a:spcAft>
                <a:spcPts val="0"/>
              </a:spcAft>
              <a:buClr>
                <a:schemeClr val="dk2"/>
              </a:buClr>
              <a:buSzPts val="1100"/>
              <a:buFont typeface="Arial"/>
              <a:buNone/>
            </a:pPr>
            <a:endParaRPr lang="en-GB" sz="1400" dirty="0">
              <a:solidFill>
                <a:schemeClr val="bg2"/>
              </a:solidFill>
            </a:endParaRPr>
          </a:p>
          <a:p>
            <a:pPr marL="0" lvl="0" indent="0">
              <a:buClr>
                <a:schemeClr val="dk2"/>
              </a:buClr>
              <a:buSzPts val="1100"/>
              <a:buNone/>
            </a:pPr>
            <a:r>
              <a:rPr lang="en-GB" sz="1400" dirty="0">
                <a:solidFill>
                  <a:schemeClr val="bg2"/>
                </a:solidFill>
              </a:rPr>
              <a:t>Scary laughing: </a:t>
            </a:r>
            <a:r>
              <a:rPr lang="en-GB" sz="1400" dirty="0">
                <a:hlinkClick r:id="rId8"/>
              </a:rPr>
              <a:t>https://www.youtube.com/watch?v=90I7_Ak-j34&amp;list=PLlKkIChXEU9pS4cBsbFNeDPGiAJJUMsZ3</a:t>
            </a:r>
            <a:endParaRPr lang="en-GB" sz="1400" dirty="0">
              <a:solidFill>
                <a:schemeClr val="bg2"/>
              </a:solidFill>
            </a:endParaRPr>
          </a:p>
          <a:p>
            <a:pPr marL="0" lvl="0" indent="0" algn="l" rtl="0">
              <a:spcBef>
                <a:spcPts val="0"/>
              </a:spcBef>
              <a:spcAft>
                <a:spcPts val="0"/>
              </a:spcAft>
              <a:buClr>
                <a:schemeClr val="dk2"/>
              </a:buClr>
              <a:buSzPts val="1100"/>
              <a:buFont typeface="Arial"/>
              <a:buNone/>
            </a:pPr>
            <a:endParaRPr lang="en-GB" sz="1400" dirty="0"/>
          </a:p>
          <a:p>
            <a:pPr marL="0" lvl="0" indent="0">
              <a:buClr>
                <a:schemeClr val="dk2"/>
              </a:buClr>
              <a:buSzPts val="1100"/>
              <a:buNone/>
            </a:pPr>
            <a:r>
              <a:rPr lang="en-GB" sz="1400" dirty="0">
                <a:solidFill>
                  <a:schemeClr val="bg2"/>
                </a:solidFill>
              </a:rPr>
              <a:t>Thunder: </a:t>
            </a:r>
            <a:r>
              <a:rPr lang="en-GB" sz="1400" dirty="0">
                <a:hlinkClick r:id="rId9"/>
              </a:rPr>
              <a:t>https://www.youtube.com/watch?v=2KqVvereuaE&amp;list=PLlKkIChXEU9pS4cBsbFNeDPGiAJJUMsZ3&amp;index=13</a:t>
            </a:r>
            <a:endParaRPr sz="1400" dirty="0">
              <a:solidFill>
                <a:schemeClr val="bg2"/>
              </a:solidFill>
            </a:endParaRPr>
          </a:p>
        </p:txBody>
      </p:sp>
      <p:pic>
        <p:nvPicPr>
          <p:cNvPr id="109" name="Google Shape;109;p20"/>
          <p:cNvPicPr preferRelativeResize="0"/>
          <p:nvPr/>
        </p:nvPicPr>
        <p:blipFill>
          <a:blip r:embed="rId10">
            <a:alphaModFix/>
          </a:blip>
          <a:stretch>
            <a:fillRect/>
          </a:stretch>
        </p:blipFill>
        <p:spPr>
          <a:xfrm>
            <a:off x="6933700" y="2250850"/>
            <a:ext cx="1714500" cy="2667000"/>
          </a:xfrm>
          <a:prstGeom prst="rect">
            <a:avLst/>
          </a:prstGeom>
          <a:noFill/>
          <a:ln>
            <a:noFill/>
          </a:ln>
        </p:spPr>
      </p:pic>
      <p:pic>
        <p:nvPicPr>
          <p:cNvPr id="2" name="Horror Sound Effect - Creaking Door Open">
            <a:hlinkClick r:id="" action="ppaction://media"/>
            <a:extLst>
              <a:ext uri="{FF2B5EF4-FFF2-40B4-BE49-F238E27FC236}">
                <a16:creationId xmlns:a16="http://schemas.microsoft.com/office/drawing/2014/main" id="{1162A61A-B0D0-4D48-965E-FC3205194CC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470711" y="2419350"/>
            <a:ext cx="304800" cy="304800"/>
          </a:xfrm>
          <a:prstGeom prst="rect">
            <a:avLst/>
          </a:prstGeom>
        </p:spPr>
      </p:pic>
      <p:pic>
        <p:nvPicPr>
          <p:cNvPr id="3" name="Horror Sound Effect - Scary Laugh">
            <a:hlinkClick r:id="" action="ppaction://media"/>
            <a:extLst>
              <a:ext uri="{FF2B5EF4-FFF2-40B4-BE49-F238E27FC236}">
                <a16:creationId xmlns:a16="http://schemas.microsoft.com/office/drawing/2014/main" id="{BDD12236-D95E-4F8F-B525-103B9554BCFD}"/>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017124" y="2860675"/>
            <a:ext cx="372035" cy="3720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95"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9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266</TotalTime>
  <Words>609</Words>
  <Application>Microsoft Office PowerPoint</Application>
  <PresentationFormat>On-screen Show (16:9)</PresentationFormat>
  <Paragraphs>61</Paragraphs>
  <Slides>10</Slides>
  <Notes>8</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Source Sans Pro</vt:lpstr>
      <vt:lpstr>Raleway</vt:lpstr>
      <vt:lpstr>Century Gothic</vt:lpstr>
      <vt:lpstr>Arial</vt:lpstr>
      <vt:lpstr>Plum</vt:lpstr>
      <vt:lpstr>PowerPoint Presentation</vt:lpstr>
      <vt:lpstr>Resources</vt:lpstr>
      <vt:lpstr>Say hello….</vt:lpstr>
      <vt:lpstr>PowerPoint Presentation</vt:lpstr>
      <vt:lpstr>Touch</vt:lpstr>
      <vt:lpstr>Smell</vt:lpstr>
      <vt:lpstr>Taste - may not be applicable to all pupils. Pupils unable to taste can smell the resources or feel.</vt:lpstr>
      <vt:lpstr>See</vt:lpstr>
      <vt:lpstr>Hear</vt:lpstr>
      <vt:lpstr>Relaxation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sensology</dc:title>
  <dc:creator>Christopher Whitehouse</dc:creator>
  <cp:lastModifiedBy>Christopher Whitehouse</cp:lastModifiedBy>
  <cp:revision>17</cp:revision>
  <dcterms:modified xsi:type="dcterms:W3CDTF">2020-06-12T09:25:04Z</dcterms:modified>
</cp:coreProperties>
</file>