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30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6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1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49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8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9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93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46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61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0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B6E7-757B-4351-A493-4AEF18AA81F7}" type="datetimeFigureOut">
              <a:rPr lang="en-GB" smtClean="0"/>
              <a:t>21/04/2019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E216-5C0F-4502-ADA3-3AD80561D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6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2311E8-D908-4B7A-BB95-FD77D5EAC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63883"/>
              </p:ext>
            </p:extLst>
          </p:nvPr>
        </p:nvGraphicFramePr>
        <p:xfrm>
          <a:off x="283843" y="780041"/>
          <a:ext cx="6193893" cy="956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433">
                  <a:extLst>
                    <a:ext uri="{9D8B030D-6E8A-4147-A177-3AD203B41FA5}">
                      <a16:colId xmlns:a16="http://schemas.microsoft.com/office/drawing/2014/main" val="3963250655"/>
                    </a:ext>
                  </a:extLst>
                </a:gridCol>
                <a:gridCol w="4631460">
                  <a:extLst>
                    <a:ext uri="{9D8B030D-6E8A-4147-A177-3AD203B41FA5}">
                      <a16:colId xmlns:a16="http://schemas.microsoft.com/office/drawing/2014/main" val="2181458973"/>
                    </a:ext>
                  </a:extLst>
                </a:gridCol>
              </a:tblGrid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circle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One hand.  Clockwise or anti clockwise</a:t>
                      </a:r>
                    </a:p>
                    <a:p>
                      <a:r>
                        <a:rPr lang="en-GB" sz="1600" dirty="0"/>
                        <a:t>Large/ small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098336412"/>
                  </a:ext>
                </a:extLst>
              </a:tr>
              <a:tr h="1008264">
                <a:tc>
                  <a:txBody>
                    <a:bodyPr/>
                    <a:lstStyle/>
                    <a:p>
                      <a:r>
                        <a:rPr lang="en-GB" sz="1600" dirty="0"/>
                        <a:t>The wave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One hand horizontal or vertical zigzag across back (can do two handed- pressing at same time)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239162467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en-GB" sz="1600" dirty="0"/>
                        <a:t>The fan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Two hands- start on shoulder blades and sweep both hands at same time down the back.  Can do the reverse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360337943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walk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Flat hands.  ‘Walk’ hands  one at a time up or down the back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980692301"/>
                  </a:ext>
                </a:extLst>
              </a:tr>
              <a:tr h="910843">
                <a:tc>
                  <a:txBody>
                    <a:bodyPr/>
                    <a:lstStyle/>
                    <a:p>
                      <a:r>
                        <a:rPr lang="en-GB" sz="1600" dirty="0"/>
                        <a:t>The drum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Hands in loosely clenched fists, gently tap hands one after the other over the back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69582191"/>
                  </a:ext>
                </a:extLst>
              </a:tr>
              <a:tr h="797169">
                <a:tc>
                  <a:txBody>
                    <a:bodyPr/>
                    <a:lstStyle/>
                    <a:p>
                      <a:r>
                        <a:rPr lang="en-GB" sz="1600" dirty="0"/>
                        <a:t>The claw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 hands into claw like shape and gently stroke down the back. 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309958700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r>
                        <a:rPr lang="en-GB" sz="1600" dirty="0"/>
                        <a:t>The squeeze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 both hands on top of shoulders, gently squeeze and release (repeat number of times).  Work down from shoulders to the arms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240783961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bounce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with hands flat, gently bring finger tips together and move away from back (can also do on head and arms)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16871889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sprinkle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Spread hands out on back.  Lightly tap the pads of fingers together in a random pattern on the back (can also do arms)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55308846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calm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 both hands flat onto back, head, shoulders or tops of arms and hold for as long as feels comfortable.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5468782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16C863-3DE5-429C-83B0-6633BA003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" t="80749" r="90434" b="10224"/>
          <a:stretch/>
        </p:blipFill>
        <p:spPr>
          <a:xfrm>
            <a:off x="1149000" y="6132467"/>
            <a:ext cx="619418" cy="680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1B4F5-FFD5-42FA-85E6-194DAEB3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45794" r="90489" b="44240"/>
          <a:stretch/>
        </p:blipFill>
        <p:spPr>
          <a:xfrm>
            <a:off x="1013403" y="1000835"/>
            <a:ext cx="735221" cy="735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88468-399C-4539-B1F6-A6FAAD4D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t="55914" r="90326" b="36198"/>
          <a:stretch/>
        </p:blipFill>
        <p:spPr>
          <a:xfrm>
            <a:off x="1013403" y="2236361"/>
            <a:ext cx="755015" cy="59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7529E-D5F4-409B-B954-648083EF6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64412" r="90326" b="27468"/>
          <a:stretch/>
        </p:blipFill>
        <p:spPr>
          <a:xfrm>
            <a:off x="993609" y="3139606"/>
            <a:ext cx="755015" cy="59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730C4-73B5-4085-B137-9B6175068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72532" r="90326" b="18961"/>
          <a:stretch/>
        </p:blipFill>
        <p:spPr>
          <a:xfrm>
            <a:off x="856739" y="4237386"/>
            <a:ext cx="891885" cy="740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DE3974-4E76-4659-B48A-866C85114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1104154" y="9694175"/>
            <a:ext cx="679939" cy="654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33A786-6BD7-4AE6-A99B-027C15B64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56018" r="90108" b="34628"/>
          <a:stretch/>
        </p:blipFill>
        <p:spPr>
          <a:xfrm>
            <a:off x="1149000" y="5306230"/>
            <a:ext cx="619418" cy="624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71423B-FDB6-482F-A4FE-3A72655EC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73522" r="90607" b="17584"/>
          <a:stretch/>
        </p:blipFill>
        <p:spPr>
          <a:xfrm>
            <a:off x="1116467" y="7102663"/>
            <a:ext cx="529092" cy="560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2B0DA-9542-4F14-A794-1DF9939E1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82658" r="90108" b="9151"/>
          <a:stretch/>
        </p:blipFill>
        <p:spPr>
          <a:xfrm>
            <a:off x="1149000" y="8055458"/>
            <a:ext cx="635093" cy="56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B06B3-8D31-4DB7-9337-22528109A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3" t="65431" r="61522" b="25399"/>
          <a:stretch/>
        </p:blipFill>
        <p:spPr>
          <a:xfrm>
            <a:off x="1030845" y="8835288"/>
            <a:ext cx="717779" cy="7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1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2311E8-D908-4B7A-BB95-FD77D5EAC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00367"/>
              </p:ext>
            </p:extLst>
          </p:nvPr>
        </p:nvGraphicFramePr>
        <p:xfrm>
          <a:off x="283843" y="780041"/>
          <a:ext cx="6193893" cy="9985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433">
                  <a:extLst>
                    <a:ext uri="{9D8B030D-6E8A-4147-A177-3AD203B41FA5}">
                      <a16:colId xmlns:a16="http://schemas.microsoft.com/office/drawing/2014/main" val="3963250655"/>
                    </a:ext>
                  </a:extLst>
                </a:gridCol>
                <a:gridCol w="4631460">
                  <a:extLst>
                    <a:ext uri="{9D8B030D-6E8A-4147-A177-3AD203B41FA5}">
                      <a16:colId xmlns:a16="http://schemas.microsoft.com/office/drawing/2014/main" val="2181458973"/>
                    </a:ext>
                  </a:extLst>
                </a:gridCol>
              </a:tblGrid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claw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dirty="0">
                          <a:latin typeface="Twinkl" pitchFamily="2" charset="0"/>
                          <a:sym typeface="BPreplay" pitchFamily="50" charset="0"/>
                        </a:rPr>
                        <a:t>Once there was a frog called </a:t>
                      </a:r>
                      <a:r>
                        <a:rPr lang="en-GB" altLang="en-US" sz="1600" dirty="0" err="1">
                          <a:latin typeface="Twinkl" pitchFamily="2" charset="0"/>
                          <a:sym typeface="BPreplay" pitchFamily="50" charset="0"/>
                        </a:rPr>
                        <a:t>Tiddalick</a:t>
                      </a:r>
                      <a:r>
                        <a:rPr lang="en-GB" altLang="en-US" sz="1600" dirty="0">
                          <a:latin typeface="Twinkl" pitchFamily="2" charset="0"/>
                          <a:sym typeface="BPreplay" pitchFamily="50" charset="0"/>
                        </a:rPr>
                        <a:t>. He lived in the </a:t>
                      </a:r>
                      <a:r>
                        <a:rPr lang="en-GB" altLang="en-US" sz="1600" dirty="0" err="1">
                          <a:latin typeface="Twinkl" pitchFamily="2" charset="0"/>
                          <a:sym typeface="BPreplay" pitchFamily="50" charset="0"/>
                        </a:rPr>
                        <a:t>Wollombi</a:t>
                      </a:r>
                      <a:r>
                        <a:rPr lang="en-GB" altLang="en-US" sz="1600" dirty="0">
                          <a:latin typeface="Twinkl" pitchFamily="2" charset="0"/>
                          <a:sym typeface="BPreplay" pitchFamily="50" charset="0"/>
                        </a:rPr>
                        <a:t> Valley, and was a greedy frog.</a:t>
                      </a:r>
                      <a:endParaRPr lang="en-AU" altLang="en-US" sz="1600" dirty="0">
                        <a:latin typeface="Twinkl" pitchFamily="2" charset="0"/>
                        <a:sym typeface="BPreplay" pitchFamily="50" charset="0"/>
                      </a:endParaRPr>
                    </a:p>
                    <a:p>
                      <a:endParaRPr lang="en-GB" sz="1600" dirty="0"/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93249336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walk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GB" altLang="en-US" sz="1600" dirty="0" err="1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Tiddalick</a:t>
                      </a: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 was very thirsty. He wandered down to the billabong for a drink. </a:t>
                      </a:r>
                      <a:endParaRPr lang="en-AU" altLang="en-US" sz="1600" dirty="0">
                        <a:solidFill>
                          <a:srgbClr val="404040"/>
                        </a:solidFill>
                        <a:latin typeface="Twinkl" pitchFamily="2" charset="0"/>
                        <a:ea typeface="Calibri" panose="020F0502020204030204" pitchFamily="34" charset="0"/>
                        <a:cs typeface="BPreplay" pitchFamily="50" charset="0"/>
                      </a:endParaRP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098336412"/>
                  </a:ext>
                </a:extLst>
              </a:tr>
              <a:tr h="1008264">
                <a:tc>
                  <a:txBody>
                    <a:bodyPr/>
                    <a:lstStyle/>
                    <a:p>
                      <a:r>
                        <a:rPr lang="en-GB" sz="1600" dirty="0"/>
                        <a:t>The wave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GB" altLang="en-US" sz="1600" dirty="0" err="1">
                          <a:latin typeface="Twinkl" pitchFamily="2" charset="0"/>
                          <a:sym typeface="BPreplay" pitchFamily="50" charset="0"/>
                        </a:rPr>
                        <a:t>Tiddalick</a:t>
                      </a:r>
                      <a:r>
                        <a:rPr lang="en-GB" altLang="en-US" sz="1600" dirty="0">
                          <a:latin typeface="Twinkl" pitchFamily="2" charset="0"/>
                          <a:sym typeface="BPreplay" pitchFamily="50" charset="0"/>
                        </a:rPr>
                        <a:t> was so thirsty that he drank and drank until all the water was gone</a:t>
                      </a: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. </a:t>
                      </a:r>
                      <a:endParaRPr lang="en-AU" altLang="en-US" sz="1600" dirty="0">
                        <a:solidFill>
                          <a:srgbClr val="404040"/>
                        </a:solidFill>
                        <a:latin typeface="Twinkl" pitchFamily="2" charset="0"/>
                        <a:ea typeface="Calibri" panose="020F0502020204030204" pitchFamily="34" charset="0"/>
                        <a:cs typeface="BPreplay" pitchFamily="50" charset="0"/>
                      </a:endParaRP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239162467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en-GB" sz="1600" dirty="0"/>
                        <a:t>The walk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</a:pPr>
                      <a:r>
                        <a:rPr lang="en-GB" altLang="en-US" sz="1600" dirty="0">
                          <a:latin typeface="Twinkl" pitchFamily="2" charset="0"/>
                          <a:sym typeface="BPreplay" pitchFamily="50" charset="0"/>
                        </a:rPr>
                        <a:t>Other animals were thirsty and went for a drink.  But there was no water left.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360337943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r>
                        <a:rPr lang="en-GB" sz="1600" dirty="0"/>
                        <a:t>The squeeze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The animals thought about how to get the water back.  The wise owl said that if </a:t>
                      </a:r>
                      <a:r>
                        <a:rPr lang="en-GB" altLang="en-US" sz="1600" dirty="0" err="1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Tiddalick</a:t>
                      </a: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 laughed, all the water would come out.</a:t>
                      </a:r>
                      <a:endParaRPr lang="en-AU" altLang="en-US" sz="1600" dirty="0">
                        <a:solidFill>
                          <a:srgbClr val="404040"/>
                        </a:solidFill>
                        <a:latin typeface="Twinkl" pitchFamily="2" charset="0"/>
                        <a:ea typeface="Calibri" panose="020F0502020204030204" pitchFamily="34" charset="0"/>
                        <a:cs typeface="BPreplay" pitchFamily="50" charset="0"/>
                      </a:endParaRP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980692301"/>
                  </a:ext>
                </a:extLst>
              </a:tr>
              <a:tr h="910843">
                <a:tc>
                  <a:txBody>
                    <a:bodyPr/>
                    <a:lstStyle/>
                    <a:p>
                      <a:r>
                        <a:rPr lang="en-GB" sz="1600" dirty="0"/>
                        <a:t>The bounce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</a:pPr>
                      <a:r>
                        <a:rPr lang="en-GB" altLang="en-US" sz="1600" dirty="0">
                          <a:latin typeface="Twinkl" pitchFamily="2" charset="0"/>
                          <a:sym typeface="BPreplay" pitchFamily="50" charset="0"/>
                        </a:rPr>
                        <a:t>The echidna tried first, he rolled down into the dry billabong.   </a:t>
                      </a:r>
                      <a:r>
                        <a:rPr lang="en-GB" altLang="en-US" sz="1600" dirty="0" err="1">
                          <a:latin typeface="Twinkl" pitchFamily="2" charset="0"/>
                          <a:sym typeface="BPreplay" pitchFamily="50" charset="0"/>
                        </a:rPr>
                        <a:t>Tiddalick</a:t>
                      </a:r>
                      <a:r>
                        <a:rPr lang="en-GB" altLang="en-US" sz="1600" dirty="0">
                          <a:latin typeface="Twinkl" pitchFamily="2" charset="0"/>
                          <a:sym typeface="BPreplay" pitchFamily="50" charset="0"/>
                        </a:rPr>
                        <a:t> didn’t laugh.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69582191"/>
                  </a:ext>
                </a:extLst>
              </a:tr>
              <a:tr h="797169">
                <a:tc>
                  <a:txBody>
                    <a:bodyPr/>
                    <a:lstStyle/>
                    <a:p>
                      <a:r>
                        <a:rPr lang="en-GB" sz="1600" dirty="0"/>
                        <a:t>The drum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The kookaburra, pretended to fall out of a tree.  </a:t>
                      </a:r>
                      <a:r>
                        <a:rPr lang="en-GB" altLang="en-US" sz="1600" dirty="0" err="1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Tiddalick</a:t>
                      </a: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 still didn’t laugh.</a:t>
                      </a:r>
                      <a:endParaRPr lang="en-AU" altLang="en-US" sz="1600" dirty="0">
                        <a:solidFill>
                          <a:srgbClr val="404040"/>
                        </a:solidFill>
                        <a:latin typeface="Twinkl" pitchFamily="2" charset="0"/>
                        <a:ea typeface="Calibri" panose="020F0502020204030204" pitchFamily="34" charset="0"/>
                        <a:cs typeface="BPreplay" pitchFamily="50" charset="0"/>
                      </a:endParaRP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309958700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r>
                        <a:rPr lang="en-GB" sz="1600" dirty="0"/>
                        <a:t>The sprinkle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The wombat started dancing. Still, </a:t>
                      </a:r>
                      <a:r>
                        <a:rPr lang="en-GB" altLang="en-US" sz="1600" dirty="0" err="1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Tiddalick</a:t>
                      </a: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 didn’t laugh.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240783961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circle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The eel danced and danced until he tied himself into a big knot. 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16871889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wave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en-US" sz="1600" dirty="0" err="1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Tiddalick</a:t>
                      </a:r>
                      <a:r>
                        <a:rPr lang="en-GB" altLang="en-US" sz="160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 laughed so much at the eel that all the water came out and filled up the billabong</a:t>
                      </a:r>
                      <a:endParaRPr lang="en-AU" altLang="en-US" sz="1600" dirty="0">
                        <a:solidFill>
                          <a:schemeClr val="tx1"/>
                        </a:solidFill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855308846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r>
                        <a:rPr lang="en-GB" sz="1600" dirty="0"/>
                        <a:t>The calm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From that day, </a:t>
                      </a:r>
                      <a:r>
                        <a:rPr lang="en-GB" altLang="en-US" sz="1600" dirty="0" err="1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Tiddalick</a:t>
                      </a: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Twinkl" pitchFamily="2" charset="0"/>
                          <a:ea typeface="Calibri" panose="020F0502020204030204" pitchFamily="34" charset="0"/>
                          <a:cs typeface="BPreplay" pitchFamily="50" charset="0"/>
                        </a:rPr>
                        <a:t> was never greedy again and he only drank what he needed.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43184551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16C863-3DE5-429C-83B0-6633BA003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" t="80749" r="90434" b="10224"/>
          <a:stretch/>
        </p:blipFill>
        <p:spPr>
          <a:xfrm>
            <a:off x="1132628" y="1150605"/>
            <a:ext cx="533636" cy="586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1B4F5-FFD5-42FA-85E6-194DAEB3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45794" r="90489" b="44240"/>
          <a:stretch/>
        </p:blipFill>
        <p:spPr>
          <a:xfrm>
            <a:off x="1252667" y="8789731"/>
            <a:ext cx="735221" cy="735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88468-399C-4539-B1F6-A6FAAD4D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t="55914" r="90326" b="36198"/>
          <a:stretch/>
        </p:blipFill>
        <p:spPr>
          <a:xfrm>
            <a:off x="952745" y="3379216"/>
            <a:ext cx="755015" cy="598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730C4-73B5-4085-B137-9B6175068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72532" r="90326" b="18961"/>
          <a:stretch/>
        </p:blipFill>
        <p:spPr>
          <a:xfrm>
            <a:off x="806725" y="2176478"/>
            <a:ext cx="891885" cy="740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33A786-6BD7-4AE6-A99B-027C15B64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56018" r="90108" b="34628"/>
          <a:stretch/>
        </p:blipFill>
        <p:spPr>
          <a:xfrm>
            <a:off x="1123385" y="7235715"/>
            <a:ext cx="619418" cy="624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71423B-FDB6-482F-A4FE-3A72655EC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73522" r="90607" b="17584"/>
          <a:stretch/>
        </p:blipFill>
        <p:spPr>
          <a:xfrm>
            <a:off x="1098514" y="5452590"/>
            <a:ext cx="529092" cy="560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2B0DA-9542-4F14-A794-1DF9939E1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82658" r="90108" b="9151"/>
          <a:stretch/>
        </p:blipFill>
        <p:spPr>
          <a:xfrm>
            <a:off x="1142451" y="6468529"/>
            <a:ext cx="635093" cy="56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B06B3-8D31-4DB7-9337-22528109A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3" t="65431" r="61522" b="25399"/>
          <a:stretch/>
        </p:blipFill>
        <p:spPr>
          <a:xfrm>
            <a:off x="1107709" y="8120537"/>
            <a:ext cx="635094" cy="623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1C08E-AE32-4F30-A4AC-B036856E8801}"/>
              </a:ext>
            </a:extLst>
          </p:cNvPr>
          <p:cNvSpPr txBox="1"/>
          <p:nvPr/>
        </p:nvSpPr>
        <p:spPr>
          <a:xfrm>
            <a:off x="2366211" y="184666"/>
            <a:ext cx="341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Tiddalick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1F80D1-4E4E-47DC-82A0-CCF88A0E4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1252667" y="10302003"/>
            <a:ext cx="581958" cy="560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3F9EE8-6CA4-44C0-BA6D-95827AB0C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72532" r="90326" b="18961"/>
          <a:stretch/>
        </p:blipFill>
        <p:spPr>
          <a:xfrm>
            <a:off x="917118" y="4292609"/>
            <a:ext cx="891885" cy="7404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4E0FA6-C360-426B-9E55-0A79385E7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t="55914" r="90326" b="36198"/>
          <a:stretch/>
        </p:blipFill>
        <p:spPr>
          <a:xfrm>
            <a:off x="1242769" y="9532424"/>
            <a:ext cx="755015" cy="5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424</Words>
  <Application>Microsoft Office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 Smith</dc:creator>
  <cp:lastModifiedBy>Rhian Smith</cp:lastModifiedBy>
  <cp:revision>19</cp:revision>
  <dcterms:created xsi:type="dcterms:W3CDTF">2019-01-04T16:10:27Z</dcterms:created>
  <dcterms:modified xsi:type="dcterms:W3CDTF">2019-04-21T15:01:25Z</dcterms:modified>
</cp:coreProperties>
</file>