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65" r:id="rId2"/>
    <p:sldId id="257" r:id="rId3"/>
    <p:sldId id="258" r:id="rId4"/>
    <p:sldId id="266" r:id="rId5"/>
    <p:sldId id="259" r:id="rId6"/>
    <p:sldId id="260" r:id="rId7"/>
    <p:sldId id="261" r:id="rId8"/>
    <p:sldId id="262" r:id="rId9"/>
    <p:sldId id="263" r:id="rId10"/>
    <p:sldId id="264" r:id="rId11"/>
  </p:sldIdLst>
  <p:sldSz cx="9144000" cy="5143500" type="screen16x9"/>
  <p:notesSz cx="6858000" cy="9144000"/>
  <p:embeddedFontLst>
    <p:embeddedFont>
      <p:font typeface="Raleway" panose="020B0604020202020204" charset="0"/>
      <p:regular r:id="rId13"/>
      <p:bold r:id="rId14"/>
      <p:italic r:id="rId15"/>
      <p:boldItalic r:id="rId16"/>
    </p:embeddedFont>
    <p:embeddedFont>
      <p:font typeface="Source Sans Pro" panose="020B0503030403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f45d53eed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f45d53eed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f45d53e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7f45d53e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f45d53e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f45d53e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f45d53e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f45d53e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f45d53e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f45d53e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f45d53ee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f45d53ee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f45d53e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f45d53e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45d53eed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45d53eed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youtube.com/watch?v=BiDzDzLFuH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hyperlink" Target="https://www.youtube.com/watch?v=QkHQ0CYwjaI"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MJ2IKEFo0uo" TargetMode="External"/><Relationship Id="rId3" Type="http://schemas.microsoft.com/office/2007/relationships/media" Target="../media/media3.mp3"/><Relationship Id="rId7" Type="http://schemas.openxmlformats.org/officeDocument/2006/relationships/hyperlink" Target="https://www.youtube.com/watch?v=3TWpPrcl0WY" TargetMode="Externa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7.xml"/><Relationship Id="rId5" Type="http://schemas.openxmlformats.org/officeDocument/2006/relationships/slideLayout" Target="../slideLayouts/slideLayout3.xml"/><Relationship Id="rId10" Type="http://schemas.openxmlformats.org/officeDocument/2006/relationships/image" Target="../media/image2.png"/><Relationship Id="rId4" Type="http://schemas.openxmlformats.org/officeDocument/2006/relationships/audio" Target="../media/media3.mp3"/><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D38FDA-FDC0-4697-BB77-AAFBCF862747}"/>
              </a:ext>
            </a:extLst>
          </p:cNvPr>
          <p:cNvSpPr txBox="1"/>
          <p:nvPr/>
        </p:nvSpPr>
        <p:spPr>
          <a:xfrm>
            <a:off x="2245659" y="3283419"/>
            <a:ext cx="4427932" cy="1569660"/>
          </a:xfrm>
          <a:prstGeom prst="rect">
            <a:avLst/>
          </a:prstGeom>
          <a:noFill/>
        </p:spPr>
        <p:txBody>
          <a:bodyPr wrap="square" rtlCol="0">
            <a:spAutoFit/>
          </a:bodyPr>
          <a:lstStyle/>
          <a:p>
            <a:pPr algn="ctr"/>
            <a:r>
              <a:rPr lang="en-GB" sz="4800" b="1" dirty="0"/>
              <a:t>All About Me </a:t>
            </a:r>
            <a:r>
              <a:rPr lang="en-GB" sz="4800" b="1" dirty="0" err="1"/>
              <a:t>Sensology</a:t>
            </a:r>
            <a:endParaRPr lang="en-GB" sz="4800" b="1" dirty="0"/>
          </a:p>
        </p:txBody>
      </p:sp>
      <p:pic>
        <p:nvPicPr>
          <p:cNvPr id="1028" name="Picture 4" descr="Sensology Workout - Lessons - Tes Teach">
            <a:extLst>
              <a:ext uri="{FF2B5EF4-FFF2-40B4-BE49-F238E27FC236}">
                <a16:creationId xmlns:a16="http://schemas.microsoft.com/office/drawing/2014/main" id="{F4C97E0A-0B63-42CC-AD1C-57660FD324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37" b="8366"/>
          <a:stretch/>
        </p:blipFill>
        <p:spPr bwMode="auto">
          <a:xfrm>
            <a:off x="2836873" y="174811"/>
            <a:ext cx="3245503" cy="323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Relaxation</a:t>
            </a:r>
            <a:endParaRPr/>
          </a:p>
        </p:txBody>
      </p:sp>
      <p:sp>
        <p:nvSpPr>
          <p:cNvPr id="115" name="Google Shape;11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Relax with </a:t>
            </a:r>
            <a:r>
              <a:rPr lang="en-GB" dirty="0">
                <a:solidFill>
                  <a:schemeClr val="bg2"/>
                </a:solidFill>
              </a:rPr>
              <a:t>each </a:t>
            </a:r>
            <a:r>
              <a:rPr lang="en" dirty="0">
                <a:solidFill>
                  <a:schemeClr val="bg2"/>
                </a:solidFill>
              </a:rPr>
              <a:t>child, listening to the music and giving them a massage. </a:t>
            </a:r>
            <a:r>
              <a:rPr lang="en-GB" dirty="0">
                <a:solidFill>
                  <a:schemeClr val="bg2"/>
                </a:solidFill>
              </a:rPr>
              <a:t>Blow bubbles or move parachute over the children’s heads. </a:t>
            </a:r>
            <a:endParaRPr dirty="0">
              <a:solidFill>
                <a:schemeClr val="bg2"/>
              </a:solidFill>
            </a:endParaRPr>
          </a:p>
          <a:p>
            <a:pPr marL="0" lvl="0" indent="0" algn="l" rtl="0">
              <a:spcBef>
                <a:spcPts val="1600"/>
              </a:spcBef>
              <a:spcAft>
                <a:spcPts val="1600"/>
              </a:spcAft>
              <a:buNone/>
            </a:pPr>
            <a:endParaRPr lang="en-GB" dirty="0"/>
          </a:p>
        </p:txBody>
      </p:sp>
      <p:pic>
        <p:nvPicPr>
          <p:cNvPr id="116" name="Google Shape;116;p21"/>
          <p:cNvPicPr preferRelativeResize="0"/>
          <p:nvPr/>
        </p:nvPicPr>
        <p:blipFill>
          <a:blip r:embed="rId3">
            <a:alphaModFix/>
          </a:blip>
          <a:stretch>
            <a:fillRect/>
          </a:stretch>
        </p:blipFill>
        <p:spPr>
          <a:xfrm>
            <a:off x="5785957" y="2170832"/>
            <a:ext cx="2778850" cy="1847550"/>
          </a:xfrm>
          <a:prstGeom prst="rect">
            <a:avLst/>
          </a:prstGeom>
          <a:noFill/>
          <a:ln>
            <a:noFill/>
          </a:ln>
        </p:spPr>
      </p:pic>
      <p:sp>
        <p:nvSpPr>
          <p:cNvPr id="2" name="Rectangle 1">
            <a:extLst>
              <a:ext uri="{FF2B5EF4-FFF2-40B4-BE49-F238E27FC236}">
                <a16:creationId xmlns:a16="http://schemas.microsoft.com/office/drawing/2014/main" id="{A13525A2-7237-47A4-BCA8-90B0A097C59C}"/>
              </a:ext>
            </a:extLst>
          </p:cNvPr>
          <p:cNvSpPr/>
          <p:nvPr/>
        </p:nvSpPr>
        <p:spPr>
          <a:xfrm>
            <a:off x="957551" y="2860675"/>
            <a:ext cx="4182555" cy="307777"/>
          </a:xfrm>
          <a:prstGeom prst="rect">
            <a:avLst/>
          </a:prstGeom>
        </p:spPr>
        <p:txBody>
          <a:bodyPr wrap="none">
            <a:spAutoFit/>
          </a:bodyPr>
          <a:lstStyle/>
          <a:p>
            <a:r>
              <a:rPr lang="en-GB" dirty="0">
                <a:hlinkClick r:id="rId4"/>
              </a:rPr>
              <a:t>https://www.youtube.com/watch?v=BiDzDzLFuHM</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411925" y="308100"/>
            <a:ext cx="8183700" cy="46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u="sng"/>
              <a:t>Resources</a:t>
            </a:r>
            <a:endParaRPr sz="2400" u="sng"/>
          </a:p>
        </p:txBody>
      </p:sp>
      <p:sp>
        <p:nvSpPr>
          <p:cNvPr id="65" name="Google Shape;65;p14"/>
          <p:cNvSpPr txBox="1">
            <a:spLocks noGrp="1"/>
          </p:cNvSpPr>
          <p:nvPr>
            <p:ph type="subTitle" idx="1"/>
          </p:nvPr>
        </p:nvSpPr>
        <p:spPr>
          <a:xfrm>
            <a:off x="356925" y="1405500"/>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Say hello:</a:t>
            </a:r>
            <a:r>
              <a:rPr lang="en" dirty="0">
                <a:solidFill>
                  <a:srgbClr val="000000"/>
                </a:solidFill>
              </a:rPr>
              <a:t> Mirror</a:t>
            </a:r>
            <a:endParaRPr dirty="0">
              <a:solidFill>
                <a:srgbClr val="000000"/>
              </a:solidFill>
            </a:endParaRPr>
          </a:p>
          <a:p>
            <a:pPr marL="0" lvl="0" indent="0" algn="l" rtl="0">
              <a:spcBef>
                <a:spcPts val="0"/>
              </a:spcBef>
              <a:spcAft>
                <a:spcPts val="0"/>
              </a:spcAft>
              <a:buNone/>
            </a:pPr>
            <a:r>
              <a:rPr lang="en" b="1" dirty="0">
                <a:solidFill>
                  <a:srgbClr val="000000"/>
                </a:solidFill>
              </a:rPr>
              <a:t>Touch</a:t>
            </a:r>
            <a:r>
              <a:rPr lang="en" dirty="0">
                <a:solidFill>
                  <a:srgbClr val="000000"/>
                </a:solidFill>
              </a:rPr>
              <a:t>: </a:t>
            </a:r>
            <a:r>
              <a:rPr lang="en-GB" dirty="0">
                <a:solidFill>
                  <a:srgbClr val="000000"/>
                </a:solidFill>
              </a:rPr>
              <a:t>Feathers and sponges</a:t>
            </a:r>
            <a:endParaRPr dirty="0">
              <a:solidFill>
                <a:srgbClr val="000000"/>
              </a:solidFill>
            </a:endParaRPr>
          </a:p>
          <a:p>
            <a:pPr marL="0" lvl="0" indent="0" algn="l" rtl="0">
              <a:spcBef>
                <a:spcPts val="0"/>
              </a:spcBef>
              <a:spcAft>
                <a:spcPts val="0"/>
              </a:spcAft>
              <a:buNone/>
            </a:pPr>
            <a:r>
              <a:rPr lang="en" b="1" dirty="0">
                <a:solidFill>
                  <a:srgbClr val="000000"/>
                </a:solidFill>
              </a:rPr>
              <a:t>Smell: </a:t>
            </a:r>
            <a:r>
              <a:rPr lang="en-GB" dirty="0">
                <a:solidFill>
                  <a:srgbClr val="000000"/>
                </a:solidFill>
              </a:rPr>
              <a:t>Vanilla and peppermint</a:t>
            </a:r>
            <a:endParaRPr lang="en" b="1" dirty="0">
              <a:solidFill>
                <a:srgbClr val="000000"/>
              </a:solidFill>
            </a:endParaRPr>
          </a:p>
          <a:p>
            <a:pPr marL="0" lvl="0" indent="0" algn="l" rtl="0">
              <a:spcBef>
                <a:spcPts val="0"/>
              </a:spcBef>
              <a:spcAft>
                <a:spcPts val="0"/>
              </a:spcAft>
              <a:buNone/>
            </a:pPr>
            <a:r>
              <a:rPr lang="en" b="1" dirty="0">
                <a:solidFill>
                  <a:srgbClr val="000000"/>
                </a:solidFill>
              </a:rPr>
              <a:t>Taste</a:t>
            </a:r>
            <a:r>
              <a:rPr lang="en" dirty="0">
                <a:solidFill>
                  <a:srgbClr val="000000"/>
                </a:solidFill>
              </a:rPr>
              <a:t>: </a:t>
            </a:r>
            <a:r>
              <a:rPr lang="en-GB" dirty="0">
                <a:solidFill>
                  <a:srgbClr val="000000"/>
                </a:solidFill>
              </a:rPr>
              <a:t>strawberry jam and lemon</a:t>
            </a:r>
            <a:endParaRPr dirty="0">
              <a:solidFill>
                <a:srgbClr val="000000"/>
              </a:solidFill>
            </a:endParaRPr>
          </a:p>
          <a:p>
            <a:pPr marL="0" lvl="0" indent="0" algn="l" rtl="0">
              <a:spcBef>
                <a:spcPts val="0"/>
              </a:spcBef>
              <a:spcAft>
                <a:spcPts val="0"/>
              </a:spcAft>
              <a:buNone/>
            </a:pPr>
            <a:r>
              <a:rPr lang="en" b="1" dirty="0">
                <a:solidFill>
                  <a:srgbClr val="000000"/>
                </a:solidFill>
              </a:rPr>
              <a:t>Se</a:t>
            </a:r>
            <a:r>
              <a:rPr lang="en-GB" b="1" dirty="0">
                <a:solidFill>
                  <a:srgbClr val="000000"/>
                </a:solidFill>
              </a:rPr>
              <a:t>e: </a:t>
            </a:r>
            <a:r>
              <a:rPr lang="en-GB" dirty="0">
                <a:solidFill>
                  <a:srgbClr val="000000"/>
                </a:solidFill>
              </a:rPr>
              <a:t>Brightly coloured materials</a:t>
            </a:r>
            <a:endParaRPr lang="en" dirty="0">
              <a:solidFill>
                <a:srgbClr val="000000"/>
              </a:solidFill>
            </a:endParaRPr>
          </a:p>
          <a:p>
            <a:pPr marL="0" lvl="0" indent="0"/>
            <a:r>
              <a:rPr lang="en" b="1" dirty="0">
                <a:solidFill>
                  <a:srgbClr val="000000"/>
                </a:solidFill>
              </a:rPr>
              <a:t>Sound</a:t>
            </a:r>
            <a:r>
              <a:rPr lang="en" dirty="0">
                <a:solidFill>
                  <a:srgbClr val="000000"/>
                </a:solidFill>
              </a:rPr>
              <a:t>: </a:t>
            </a:r>
            <a:r>
              <a:rPr lang="en-GB" dirty="0">
                <a:solidFill>
                  <a:srgbClr val="000000"/>
                </a:solidFill>
              </a:rPr>
              <a:t>laughing and whistling</a:t>
            </a: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hello….</a:t>
            </a:r>
            <a:endParaRPr/>
          </a:p>
        </p:txBody>
      </p:sp>
      <p:sp>
        <p:nvSpPr>
          <p:cNvPr id="71" name="Google Shape;71;p15"/>
          <p:cNvSpPr txBox="1">
            <a:spLocks noGrp="1"/>
          </p:cNvSpPr>
          <p:nvPr>
            <p:ph type="body" idx="1"/>
          </p:nvPr>
        </p:nvSpPr>
        <p:spPr>
          <a:xfrm>
            <a:off x="311700" y="1152475"/>
            <a:ext cx="8520600" cy="364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Encourage each child to look at themselves in the mirror. Begin by talking to them about the parts of the body they can see in the mirror (head, eyes, nose, ears etc) and then move on to point/tap to other parts of their body such as their arms, legs, hands, feet etc. </a:t>
            </a:r>
            <a:endParaRPr dirty="0">
              <a:solidFill>
                <a:schemeClr val="bg2"/>
              </a:solidFill>
            </a:endParaRPr>
          </a:p>
          <a:p>
            <a:pPr marL="0" lvl="0" indent="0" algn="l" rtl="0">
              <a:spcBef>
                <a:spcPts val="1600"/>
              </a:spcBef>
              <a:spcAft>
                <a:spcPts val="0"/>
              </a:spcAft>
              <a:buNone/>
            </a:pPr>
            <a:r>
              <a:rPr lang="en" dirty="0">
                <a:solidFill>
                  <a:schemeClr val="bg2"/>
                </a:solidFill>
              </a:rPr>
              <a:t>Sing the song ‘</a:t>
            </a:r>
            <a:r>
              <a:rPr lang="en-GB" dirty="0">
                <a:solidFill>
                  <a:schemeClr val="bg2"/>
                </a:solidFill>
              </a:rPr>
              <a:t>This is me’ – support each child to pat each part of their body</a:t>
            </a:r>
          </a:p>
          <a:p>
            <a:pPr marL="0" lvl="0" indent="0">
              <a:spcBef>
                <a:spcPts val="1600"/>
              </a:spcBef>
              <a:buNone/>
            </a:pPr>
            <a:r>
              <a:rPr lang="en-GB" dirty="0">
                <a:hlinkClick r:id="rId5"/>
              </a:rPr>
              <a:t>https://www.youtube.com/watch?v=QkHQ0CYwjaI</a:t>
            </a:r>
            <a:endParaRPr lang="en-GB" dirty="0">
              <a:solidFill>
                <a:schemeClr val="bg2"/>
              </a:solidFill>
            </a:endParaRPr>
          </a:p>
        </p:txBody>
      </p:sp>
      <p:pic>
        <p:nvPicPr>
          <p:cNvPr id="2" name="Body Parts Song - by ELF Learning (This is ME)">
            <a:hlinkClick r:id="" action="ppaction://media"/>
            <a:extLst>
              <a:ext uri="{FF2B5EF4-FFF2-40B4-BE49-F238E27FC236}">
                <a16:creationId xmlns:a16="http://schemas.microsoft.com/office/drawing/2014/main" id="{9C8661D9-AEB9-4DC5-9FC3-8B77EEA76A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03776" y="27006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E5781-A29D-4B47-BBE8-38E82C99C502}"/>
              </a:ext>
            </a:extLst>
          </p:cNvPr>
          <p:cNvPicPr>
            <a:picLocks noChangeAspect="1"/>
          </p:cNvPicPr>
          <p:nvPr/>
        </p:nvPicPr>
        <p:blipFill rotWithShape="1">
          <a:blip r:embed="rId2"/>
          <a:srcRect l="66985" t="17712" r="16912" b="5163"/>
          <a:stretch/>
        </p:blipFill>
        <p:spPr>
          <a:xfrm>
            <a:off x="2991969" y="154641"/>
            <a:ext cx="3588793" cy="4834218"/>
          </a:xfrm>
          <a:prstGeom prst="rect">
            <a:avLst/>
          </a:prstGeom>
        </p:spPr>
      </p:pic>
      <p:sp>
        <p:nvSpPr>
          <p:cNvPr id="3" name="TextBox 2">
            <a:extLst>
              <a:ext uri="{FF2B5EF4-FFF2-40B4-BE49-F238E27FC236}">
                <a16:creationId xmlns:a16="http://schemas.microsoft.com/office/drawing/2014/main" id="{2FFDD4E1-AE2D-4EF6-AFBE-08E86E5D6EB0}"/>
              </a:ext>
            </a:extLst>
          </p:cNvPr>
          <p:cNvSpPr txBox="1"/>
          <p:nvPr/>
        </p:nvSpPr>
        <p:spPr>
          <a:xfrm>
            <a:off x="154641" y="154641"/>
            <a:ext cx="2662518" cy="307777"/>
          </a:xfrm>
          <a:prstGeom prst="rect">
            <a:avLst/>
          </a:prstGeom>
          <a:noFill/>
        </p:spPr>
        <p:txBody>
          <a:bodyPr wrap="square" rtlCol="0">
            <a:spAutoFit/>
          </a:bodyPr>
          <a:lstStyle/>
          <a:p>
            <a:r>
              <a:rPr lang="en-GB" dirty="0"/>
              <a:t>Story Massage:</a:t>
            </a:r>
          </a:p>
        </p:txBody>
      </p:sp>
    </p:spTree>
    <p:extLst>
      <p:ext uri="{BB962C8B-B14F-4D97-AF65-F5344CB8AC3E}">
        <p14:creationId xmlns:p14="http://schemas.microsoft.com/office/powerpoint/2010/main" val="55095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Touch</a:t>
            </a:r>
            <a:endParaRPr/>
          </a:p>
        </p:txBody>
      </p:sp>
      <p:sp>
        <p:nvSpPr>
          <p:cNvPr id="77" name="Google Shape;77;p16"/>
          <p:cNvSpPr txBox="1">
            <a:spLocks noGrp="1"/>
          </p:cNvSpPr>
          <p:nvPr>
            <p:ph type="body" idx="1"/>
          </p:nvPr>
        </p:nvSpPr>
        <p:spPr>
          <a:xfrm>
            <a:off x="378935" y="1111237"/>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Briefly introduce that we use our bodies and our hands to touch. Encourage each child to explore the feel, </a:t>
            </a:r>
            <a:r>
              <a:rPr lang="en-GB" dirty="0">
                <a:solidFill>
                  <a:schemeClr val="bg2"/>
                </a:solidFill>
              </a:rPr>
              <a:t>one at a time, of the feathers and the sponges on their body.</a:t>
            </a: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0"/>
              </a:spcAft>
              <a:buNone/>
            </a:pPr>
            <a:endParaRPr lang="en-GB" dirty="0">
              <a:solidFill>
                <a:schemeClr val="bg2"/>
              </a:solidFill>
            </a:endParaRPr>
          </a:p>
          <a:p>
            <a:pPr marL="0" lvl="0" indent="0" algn="l" rtl="0">
              <a:spcBef>
                <a:spcPts val="1600"/>
              </a:spcBef>
              <a:spcAft>
                <a:spcPts val="1600"/>
              </a:spcAft>
              <a:buNone/>
            </a:pPr>
            <a:endParaRPr lang="en" dirty="0">
              <a:solidFill>
                <a:schemeClr val="bg2"/>
              </a:solidFill>
            </a:endParaRPr>
          </a:p>
          <a:p>
            <a:pPr marL="0" lvl="0" indent="0" algn="l" rtl="0">
              <a:spcBef>
                <a:spcPts val="1600"/>
              </a:spcBef>
              <a:spcAft>
                <a:spcPts val="1600"/>
              </a:spcAft>
              <a:buNone/>
            </a:pPr>
            <a:endParaRPr lang="en" b="1" dirty="0">
              <a:solidFill>
                <a:schemeClr val="bg2"/>
              </a:solidFill>
            </a:endParaRPr>
          </a:p>
          <a:p>
            <a:pPr marL="0" lvl="0" indent="0" algn="l" rtl="0">
              <a:spcBef>
                <a:spcPts val="1600"/>
              </a:spcBef>
              <a:spcAft>
                <a:spcPts val="1600"/>
              </a:spcAft>
              <a:buNone/>
            </a:pPr>
            <a:r>
              <a:rPr lang="en" b="1" dirty="0">
                <a:solidFill>
                  <a:schemeClr val="bg2"/>
                </a:solidFill>
              </a:rPr>
              <a:t>Feel</a:t>
            </a:r>
            <a:r>
              <a:rPr lang="en" dirty="0">
                <a:solidFill>
                  <a:schemeClr val="bg2"/>
                </a:solidFill>
              </a:rPr>
              <a:t>: </a:t>
            </a:r>
            <a:r>
              <a:rPr lang="en-GB" dirty="0">
                <a:solidFill>
                  <a:schemeClr val="bg2"/>
                </a:solidFill>
              </a:rPr>
              <a:t>Feathers and sponges</a:t>
            </a:r>
            <a:endParaRPr dirty="0">
              <a:solidFill>
                <a:schemeClr val="bg2"/>
              </a:solidFill>
            </a:endParaRPr>
          </a:p>
        </p:txBody>
      </p:sp>
      <p:pic>
        <p:nvPicPr>
          <p:cNvPr id="2050" name="Picture 2" descr="Download Free Cartoon Hands Vector Vector Illustration">
            <a:extLst>
              <a:ext uri="{FF2B5EF4-FFF2-40B4-BE49-F238E27FC236}">
                <a16:creationId xmlns:a16="http://schemas.microsoft.com/office/drawing/2014/main" id="{0F01A31F-CBF7-4983-BFDF-AAC73798B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535" y="2043338"/>
            <a:ext cx="4038600" cy="24215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Smell</a:t>
            </a:r>
            <a:endParaRPr/>
          </a:p>
        </p:txBody>
      </p:sp>
      <p:sp>
        <p:nvSpPr>
          <p:cNvPr id="86" name="Google Shape;86;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nose to smell, indicating to each child where their nose is (or asking them to show you themselves). Encourage each child to smell </a:t>
            </a:r>
            <a:r>
              <a:rPr lang="en-GB" dirty="0">
                <a:solidFill>
                  <a:schemeClr val="bg2"/>
                </a:solidFill>
              </a:rPr>
              <a:t>the vanilla and the peppermint. </a:t>
            </a:r>
            <a:r>
              <a:rPr lang="en" dirty="0">
                <a:solidFill>
                  <a:schemeClr val="bg2"/>
                </a:solidFill>
              </a:rPr>
              <a:t>Always present the stronger of the scents </a:t>
            </a:r>
            <a:r>
              <a:rPr lang="en" b="1" dirty="0">
                <a:solidFill>
                  <a:schemeClr val="bg2"/>
                </a:solidFill>
              </a:rPr>
              <a:t>last.</a:t>
            </a:r>
            <a:r>
              <a:rPr lang="en" dirty="0">
                <a:solidFill>
                  <a:schemeClr val="bg2"/>
                </a:solidFill>
              </a:rPr>
              <a:t> Encourage each child to express likes or dislikes for the scents.</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r>
              <a:rPr lang="en" b="1" dirty="0">
                <a:solidFill>
                  <a:schemeClr val="bg2"/>
                </a:solidFill>
              </a:rPr>
              <a:t>Smell</a:t>
            </a:r>
            <a:r>
              <a:rPr lang="en" dirty="0">
                <a:solidFill>
                  <a:schemeClr val="bg2"/>
                </a:solidFill>
              </a:rPr>
              <a:t>: </a:t>
            </a:r>
            <a:r>
              <a:rPr lang="en-GB" dirty="0">
                <a:solidFill>
                  <a:schemeClr val="bg2"/>
                </a:solidFill>
              </a:rPr>
              <a:t>vanilla and peppermint </a:t>
            </a:r>
            <a:endParaRPr dirty="0">
              <a:solidFill>
                <a:schemeClr val="bg2"/>
              </a:solidFill>
            </a:endParaRPr>
          </a:p>
        </p:txBody>
      </p:sp>
      <p:pic>
        <p:nvPicPr>
          <p:cNvPr id="87" name="Google Shape;87;p17"/>
          <p:cNvPicPr preferRelativeResize="0"/>
          <p:nvPr/>
        </p:nvPicPr>
        <p:blipFill>
          <a:blip r:embed="rId3">
            <a:alphaModFix/>
          </a:blip>
          <a:stretch>
            <a:fillRect/>
          </a:stretch>
        </p:blipFill>
        <p:spPr>
          <a:xfrm>
            <a:off x="3695899" y="2888650"/>
            <a:ext cx="1470625" cy="1583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Taste - </a:t>
            </a:r>
            <a:r>
              <a:rPr lang="en" sz="1000"/>
              <a:t>may not be applicable to all pupils. Pupils unable to taste can smell the resources or feel.</a:t>
            </a:r>
            <a:endParaRPr sz="1000"/>
          </a:p>
        </p:txBody>
      </p:sp>
      <p:sp>
        <p:nvSpPr>
          <p:cNvPr id="93" name="Google Shape;93;p18"/>
          <p:cNvSpPr txBox="1">
            <a:spLocks noGrp="1"/>
          </p:cNvSpPr>
          <p:nvPr>
            <p:ph type="body" idx="1"/>
          </p:nvPr>
        </p:nvSpPr>
        <p:spPr>
          <a:xfrm>
            <a:off x="311700" y="1165921"/>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mouth to taste, indicating to </a:t>
            </a:r>
            <a:r>
              <a:rPr lang="en-GB" dirty="0">
                <a:solidFill>
                  <a:schemeClr val="bg2"/>
                </a:solidFill>
              </a:rPr>
              <a:t>each</a:t>
            </a:r>
            <a:r>
              <a:rPr lang="en" dirty="0">
                <a:solidFill>
                  <a:schemeClr val="bg2"/>
                </a:solidFill>
              </a:rPr>
              <a:t> child where their mouth is (or asking them to show you themselves). Offer a </a:t>
            </a:r>
            <a:r>
              <a:rPr lang="en-GB" dirty="0">
                <a:solidFill>
                  <a:schemeClr val="bg2"/>
                </a:solidFill>
              </a:rPr>
              <a:t>taste of the strawberry jam and the lemon</a:t>
            </a:r>
            <a:r>
              <a:rPr lang="en" dirty="0">
                <a:solidFill>
                  <a:schemeClr val="bg2"/>
                </a:solidFill>
              </a:rPr>
              <a:t>. Encourage each child to express their likes and dislikes towards the food.</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endParaRPr lang="en-GB" dirty="0">
              <a:solidFill>
                <a:schemeClr val="bg2"/>
              </a:solidFill>
            </a:endParaRPr>
          </a:p>
          <a:p>
            <a:pPr marL="0" lvl="0" indent="0" algn="l" rtl="0">
              <a:spcBef>
                <a:spcPts val="1600"/>
              </a:spcBef>
              <a:spcAft>
                <a:spcPts val="1600"/>
              </a:spcAft>
              <a:buNone/>
            </a:pPr>
            <a:r>
              <a:rPr lang="en-GB" b="1" dirty="0">
                <a:solidFill>
                  <a:schemeClr val="bg2"/>
                </a:solidFill>
              </a:rPr>
              <a:t>Taste: </a:t>
            </a:r>
            <a:r>
              <a:rPr lang="en-GB" dirty="0">
                <a:solidFill>
                  <a:schemeClr val="bg2"/>
                </a:solidFill>
              </a:rPr>
              <a:t>strawberry jam and lemon</a:t>
            </a:r>
            <a:endParaRPr b="1" dirty="0">
              <a:solidFill>
                <a:schemeClr val="bg2"/>
              </a:solidFill>
            </a:endParaRPr>
          </a:p>
        </p:txBody>
      </p:sp>
      <p:pic>
        <p:nvPicPr>
          <p:cNvPr id="3074" name="Picture 2" descr="Cartoon Mouth- Loving Images, Stock Photos &amp; Vectors | Shutterstock">
            <a:extLst>
              <a:ext uri="{FF2B5EF4-FFF2-40B4-BE49-F238E27FC236}">
                <a16:creationId xmlns:a16="http://schemas.microsoft.com/office/drawing/2014/main" id="{6842A36E-0134-45E5-853F-84986E6A5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304" y="2408144"/>
            <a:ext cx="1697391" cy="1820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See</a:t>
            </a:r>
            <a:endParaRPr dirty="0"/>
          </a:p>
        </p:txBody>
      </p:sp>
      <p:sp>
        <p:nvSpPr>
          <p:cNvPr id="100" name="Google Shape;10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Introduce that we use our eyes to see, indicating to your child where their eyes are (or asking them to show you themselves). Show</a:t>
            </a:r>
            <a:r>
              <a:rPr lang="en-GB" dirty="0">
                <a:solidFill>
                  <a:schemeClr val="bg2"/>
                </a:solidFill>
              </a:rPr>
              <a:t> each child the brightly coloured materials and the flashing light balls.</a:t>
            </a: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0"/>
              </a:spcAft>
              <a:buNone/>
            </a:pPr>
            <a:endParaRPr dirty="0">
              <a:solidFill>
                <a:schemeClr val="bg2"/>
              </a:solidFill>
            </a:endParaRPr>
          </a:p>
          <a:p>
            <a:pPr marL="0" lvl="0" indent="0" algn="l" rtl="0">
              <a:spcBef>
                <a:spcPts val="1600"/>
              </a:spcBef>
              <a:spcAft>
                <a:spcPts val="1600"/>
              </a:spcAft>
              <a:buNone/>
            </a:pPr>
            <a:endParaRPr lang="en" dirty="0">
              <a:solidFill>
                <a:schemeClr val="bg2"/>
              </a:solidFill>
            </a:endParaRPr>
          </a:p>
          <a:p>
            <a:pPr marL="0" lvl="0" indent="0" algn="l" rtl="0">
              <a:spcBef>
                <a:spcPts val="1600"/>
              </a:spcBef>
              <a:spcAft>
                <a:spcPts val="1600"/>
              </a:spcAft>
              <a:buNone/>
            </a:pPr>
            <a:r>
              <a:rPr lang="en" dirty="0">
                <a:solidFill>
                  <a:schemeClr val="bg2"/>
                </a:solidFill>
              </a:rPr>
              <a:t>See: </a:t>
            </a:r>
            <a:r>
              <a:rPr lang="en-GB" dirty="0">
                <a:solidFill>
                  <a:schemeClr val="bg2"/>
                </a:solidFill>
              </a:rPr>
              <a:t>bright materials, flashing light balls.</a:t>
            </a:r>
            <a:endParaRPr dirty="0">
              <a:solidFill>
                <a:schemeClr val="bg2"/>
              </a:solidFill>
            </a:endParaRPr>
          </a:p>
        </p:txBody>
      </p:sp>
      <p:pic>
        <p:nvPicPr>
          <p:cNvPr id="4098" name="Picture 2" descr="Pair of black and white eyes, Eye Black and white, Cartoon Eyes s ...">
            <a:extLst>
              <a:ext uri="{FF2B5EF4-FFF2-40B4-BE49-F238E27FC236}">
                <a16:creationId xmlns:a16="http://schemas.microsoft.com/office/drawing/2014/main" id="{BD95EF44-6579-4D21-8FAB-A6003607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851" y="2336148"/>
            <a:ext cx="3668777" cy="18862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Hear</a:t>
            </a: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dirty="0">
                <a:solidFill>
                  <a:schemeClr val="bg2"/>
                </a:solidFill>
              </a:rPr>
              <a:t>Introduce that we use our ears to hear, indicating to each child where their ears are (or asking them to show you themselves). Listen to th</a:t>
            </a:r>
            <a:r>
              <a:rPr lang="en-GB" dirty="0">
                <a:solidFill>
                  <a:schemeClr val="bg2"/>
                </a:solidFill>
              </a:rPr>
              <a:t>e sound of laughter and whistling.</a:t>
            </a:r>
          </a:p>
          <a:p>
            <a:pPr marL="0" lvl="0" indent="0" algn="l" rtl="0">
              <a:spcBef>
                <a:spcPts val="0"/>
              </a:spcBef>
              <a:spcAft>
                <a:spcPts val="0"/>
              </a:spcAft>
              <a:buClr>
                <a:schemeClr val="dk2"/>
              </a:buClr>
              <a:buSzPts val="1100"/>
              <a:buFont typeface="Arial"/>
              <a:buNone/>
            </a:pPr>
            <a:endParaRPr lang="en-GB" sz="1400" dirty="0">
              <a:solidFill>
                <a:schemeClr val="bg2"/>
              </a:solidFill>
            </a:endParaRPr>
          </a:p>
          <a:p>
            <a:pPr marL="0" lvl="0" indent="0" algn="l" rtl="0">
              <a:spcBef>
                <a:spcPts val="0"/>
              </a:spcBef>
              <a:spcAft>
                <a:spcPts val="0"/>
              </a:spcAft>
              <a:buClr>
                <a:schemeClr val="dk2"/>
              </a:buClr>
              <a:buSzPts val="1100"/>
              <a:buFont typeface="Arial"/>
              <a:buNone/>
            </a:pPr>
            <a:endParaRPr sz="1400" dirty="0"/>
          </a:p>
          <a:p>
            <a:pPr marL="0" lvl="0" indent="0">
              <a:spcBef>
                <a:spcPts val="1600"/>
              </a:spcBef>
              <a:spcAft>
                <a:spcPts val="1600"/>
              </a:spcAft>
              <a:buNone/>
            </a:pPr>
            <a:r>
              <a:rPr lang="en-GB" dirty="0">
                <a:solidFill>
                  <a:schemeClr val="bg2"/>
                </a:solidFill>
              </a:rPr>
              <a:t>Laughing: </a:t>
            </a:r>
            <a:r>
              <a:rPr lang="en-GB" dirty="0">
                <a:hlinkClick r:id="rId7"/>
              </a:rPr>
              <a:t>https://www.youtube.com/watch?v=3TWpPrcl0WY</a:t>
            </a:r>
            <a:r>
              <a:rPr lang="en-GB" dirty="0"/>
              <a:t> </a:t>
            </a:r>
          </a:p>
          <a:p>
            <a:pPr marL="0" lvl="0" indent="0">
              <a:spcBef>
                <a:spcPts val="1600"/>
              </a:spcBef>
              <a:spcAft>
                <a:spcPts val="1600"/>
              </a:spcAft>
              <a:buNone/>
            </a:pPr>
            <a:endParaRPr lang="en-GB" dirty="0">
              <a:solidFill>
                <a:schemeClr val="bg2"/>
              </a:solidFill>
            </a:endParaRPr>
          </a:p>
          <a:p>
            <a:pPr marL="0" lvl="0" indent="0">
              <a:spcBef>
                <a:spcPts val="1600"/>
              </a:spcBef>
              <a:spcAft>
                <a:spcPts val="1600"/>
              </a:spcAft>
              <a:buNone/>
            </a:pPr>
            <a:r>
              <a:rPr lang="en-GB" dirty="0">
                <a:solidFill>
                  <a:schemeClr val="bg2"/>
                </a:solidFill>
              </a:rPr>
              <a:t>Whistling: </a:t>
            </a:r>
            <a:r>
              <a:rPr lang="en-GB" dirty="0">
                <a:hlinkClick r:id="rId8"/>
              </a:rPr>
              <a:t>https://www.youtube.com/watch?v=MJ2IKEFo0uo</a:t>
            </a:r>
            <a:endParaRPr lang="en-GB" dirty="0">
              <a:solidFill>
                <a:schemeClr val="bg2"/>
              </a:solidFill>
            </a:endParaRPr>
          </a:p>
        </p:txBody>
      </p:sp>
      <p:pic>
        <p:nvPicPr>
          <p:cNvPr id="109" name="Google Shape;109;p20"/>
          <p:cNvPicPr preferRelativeResize="0"/>
          <p:nvPr/>
        </p:nvPicPr>
        <p:blipFill>
          <a:blip r:embed="rId9">
            <a:alphaModFix/>
          </a:blip>
          <a:stretch>
            <a:fillRect/>
          </a:stretch>
        </p:blipFill>
        <p:spPr>
          <a:xfrm>
            <a:off x="6933700" y="2250850"/>
            <a:ext cx="1714500" cy="2667000"/>
          </a:xfrm>
          <a:prstGeom prst="rect">
            <a:avLst/>
          </a:prstGeom>
          <a:noFill/>
          <a:ln>
            <a:noFill/>
          </a:ln>
        </p:spPr>
      </p:pic>
      <p:pic>
        <p:nvPicPr>
          <p:cNvPr id="2" name="Man_whistling_-_sound_effect[Youtubetomp3.sc]">
            <a:hlinkClick r:id="" action="ppaction://media"/>
            <a:extLst>
              <a:ext uri="{FF2B5EF4-FFF2-40B4-BE49-F238E27FC236}">
                <a16:creationId xmlns:a16="http://schemas.microsoft.com/office/drawing/2014/main" id="{B6704EAD-200D-4B8D-9507-B3D5641BEC2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324100" y="3894044"/>
            <a:ext cx="609600" cy="609600"/>
          </a:xfrm>
          <a:prstGeom prst="rect">
            <a:avLst/>
          </a:prstGeom>
        </p:spPr>
      </p:pic>
      <p:pic>
        <p:nvPicPr>
          <p:cNvPr id="3" name="Laughing Sound Effects">
            <a:hlinkClick r:id="" action="ppaction://media"/>
            <a:extLst>
              <a:ext uri="{FF2B5EF4-FFF2-40B4-BE49-F238E27FC236}">
                <a16:creationId xmlns:a16="http://schemas.microsoft.com/office/drawing/2014/main" id="{C10F37CA-146A-461D-80B3-40DD4B5CF9BD}"/>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6324100" y="246284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66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243</TotalTime>
  <Words>476</Words>
  <Application>Microsoft Office PowerPoint</Application>
  <PresentationFormat>On-screen Show (16:9)</PresentationFormat>
  <Paragraphs>49</Paragraphs>
  <Slides>10</Slides>
  <Notes>8</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Source Sans Pro</vt:lpstr>
      <vt:lpstr>Raleway</vt:lpstr>
      <vt:lpstr>Arial</vt:lpstr>
      <vt:lpstr>Plum</vt:lpstr>
      <vt:lpstr>PowerPoint Presentation</vt:lpstr>
      <vt:lpstr>Resources</vt:lpstr>
      <vt:lpstr>Say hello….</vt:lpstr>
      <vt:lpstr>PowerPoint Presentation</vt:lpstr>
      <vt:lpstr>Touch</vt:lpstr>
      <vt:lpstr>Smell</vt:lpstr>
      <vt:lpstr>Taste - may not be applicable to all pupils. Pupils unable to taste can smell the resources or feel.</vt:lpstr>
      <vt:lpstr>See</vt:lpstr>
      <vt:lpstr>Hear</vt:lpstr>
      <vt:lpstr>Relaxation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sensology</dc:title>
  <dc:creator>Christopher Whitehouse</dc:creator>
  <cp:lastModifiedBy>Christopher Whitehouse</cp:lastModifiedBy>
  <cp:revision>16</cp:revision>
  <dcterms:modified xsi:type="dcterms:W3CDTF">2020-06-12T09:12:01Z</dcterms:modified>
</cp:coreProperties>
</file>