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8" r:id="rId3"/>
    <p:sldId id="259" r:id="rId4"/>
    <p:sldId id="260" r:id="rId5"/>
    <p:sldId id="261" r:id="rId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fpD9kRyBn8o&amp;list=PLwOuj-rO7Z3kSUC6yVhu0A82yqQEAn93X&amp;index=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2xooz6844k&amp;list=PLwOuj-rO7Z3kSUC6yVhu0A82yqQEAn93X&amp;index=3"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youtube.com/watch?v=dUXk8Nc5qQ8"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youtube.com/watch?v=gxxqdrrpgZc&amp;t=3630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39026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dirty="0"/>
          </a:p>
          <a:p>
            <a:pPr marL="0" lvl="0" indent="0" algn="ctr" rtl="0">
              <a:spcBef>
                <a:spcPts val="0"/>
              </a:spcBef>
              <a:spcAft>
                <a:spcPts val="0"/>
              </a:spcAft>
              <a:buClr>
                <a:schemeClr val="dk1"/>
              </a:buClr>
              <a:buSzPts val="4400"/>
              <a:buFont typeface="Calibri"/>
              <a:buNone/>
            </a:pPr>
            <a:r>
              <a:rPr lang="en-GB" sz="3000" b="1" u="sng" dirty="0"/>
              <a:t>Sensory Circuits</a:t>
            </a:r>
            <a:endParaRPr sz="3000" b="1" u="sng" dirty="0"/>
          </a:p>
          <a:p>
            <a:pPr marL="0" lvl="0" indent="0" algn="ctr" rtl="0">
              <a:spcBef>
                <a:spcPts val="0"/>
              </a:spcBef>
              <a:spcAft>
                <a:spcPts val="0"/>
              </a:spcAft>
              <a:buClr>
                <a:schemeClr val="dk1"/>
              </a:buClr>
              <a:buSzPts val="4400"/>
              <a:buFont typeface="Calibri"/>
              <a:buNone/>
            </a:pPr>
            <a:endParaRPr sz="3000" b="1" u="sng" dirty="0"/>
          </a:p>
          <a:p>
            <a:pPr marL="0" lvl="0" indent="0" algn="ctr" rtl="0">
              <a:spcBef>
                <a:spcPts val="0"/>
              </a:spcBef>
              <a:spcAft>
                <a:spcPts val="0"/>
              </a:spcAft>
              <a:buClr>
                <a:schemeClr val="dk1"/>
              </a:buClr>
              <a:buSzPts val="4400"/>
              <a:buFont typeface="Calibri"/>
              <a:buNone/>
            </a:pPr>
            <a:r>
              <a:rPr lang="en-GB" sz="2400" dirty="0"/>
              <a:t>See separate information sheet for the purpose of sensory circuits. Follow through the </a:t>
            </a:r>
            <a:r>
              <a:rPr lang="en-GB" sz="2400" dirty="0" err="1"/>
              <a:t>powerpoint</a:t>
            </a:r>
            <a:r>
              <a:rPr lang="en-GB" sz="2400" dirty="0"/>
              <a:t> with your child, encouraging them to take part in each stage. The music links are on the bottom of each slide but feel free to use different music if you wish!</a:t>
            </a:r>
            <a:br>
              <a:rPr lang="en-GB" sz="2400" dirty="0"/>
            </a:br>
            <a:br>
              <a:rPr lang="en-GB" sz="2400" dirty="0"/>
            </a:br>
            <a:r>
              <a:rPr lang="en-GB" sz="2400" dirty="0"/>
              <a:t>Included in the separate information sheet are other activities that you can try for each section. If you feel that there is something within those activities that is more suitable for your child then swap that for the activity mentioned in the </a:t>
            </a:r>
            <a:r>
              <a:rPr lang="en-GB" sz="2400" dirty="0" err="1"/>
              <a:t>powerpoint</a:t>
            </a:r>
            <a:r>
              <a:rPr lang="en-GB" sz="2400" dirty="0"/>
              <a:t>.</a:t>
            </a:r>
            <a:endParaRPr sz="2400" dirty="0"/>
          </a:p>
          <a:p>
            <a:pPr marL="0" lvl="0" indent="0" algn="l" rtl="0">
              <a:spcBef>
                <a:spcPts val="0"/>
              </a:spcBef>
              <a:spcAft>
                <a:spcPts val="0"/>
              </a:spcAft>
              <a:buClr>
                <a:schemeClr val="dk1"/>
              </a:buClr>
              <a:buSzPts val="4400"/>
              <a:buFont typeface="Calibri"/>
              <a:buNone/>
            </a:pPr>
            <a:endParaRPr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3">
            <a:alphaModFix/>
          </a:blip>
          <a:srcRect l="22680" t="14300" r="38681" b="52100"/>
          <a:stretch/>
        </p:blipFill>
        <p:spPr>
          <a:xfrm>
            <a:off x="1889949" y="309970"/>
            <a:ext cx="5693133" cy="3960440"/>
          </a:xfrm>
          <a:prstGeom prst="rect">
            <a:avLst/>
          </a:prstGeom>
          <a:noFill/>
          <a:ln>
            <a:noFill/>
          </a:ln>
        </p:spPr>
      </p:pic>
      <p:sp>
        <p:nvSpPr>
          <p:cNvPr id="98" name="Google Shape;98;p15"/>
          <p:cNvSpPr txBox="1"/>
          <p:nvPr/>
        </p:nvSpPr>
        <p:spPr>
          <a:xfrm>
            <a:off x="390618" y="4521220"/>
            <a:ext cx="8181558" cy="7441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Encourage your child to move their body parts as independently as possible. This can be in any way they choose to begin with. Encourage them to stretch up high and then down to their toes. If appropriate, encourage your child to curl into a ball and then to stetch out their whole body.</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Music: </a:t>
            </a:r>
            <a:r>
              <a:rPr lang="en-GB" sz="1800" dirty="0">
                <a:solidFill>
                  <a:schemeClr val="dk1"/>
                </a:solidFill>
                <a:latin typeface="Calibri"/>
                <a:ea typeface="Calibri"/>
                <a:cs typeface="Calibri"/>
                <a:sym typeface="Calibri"/>
                <a:hlinkClick r:id="rId4"/>
              </a:rPr>
              <a:t>https://www.youtube.com/watch?v=fpD9kRyBn8o&amp;list=PLwOuj-rO7Z3kSUC6yVhu0A82yqQEAn93X&amp;index=2</a:t>
            </a:r>
            <a:r>
              <a:rPr lang="en-GB" sz="1800" dirty="0">
                <a:solidFill>
                  <a:schemeClr val="dk1"/>
                </a:solidFill>
                <a:latin typeface="Calibri"/>
                <a:ea typeface="Calibri"/>
                <a:cs typeface="Calibri"/>
                <a:sym typeface="Calibri"/>
              </a:rPr>
              <a:t> </a:t>
            </a:r>
            <a:endParaRPr dirty="0"/>
          </a:p>
        </p:txBody>
      </p:sp>
      <p:sp>
        <p:nvSpPr>
          <p:cNvPr id="2" name="TextBox 1">
            <a:extLst>
              <a:ext uri="{FF2B5EF4-FFF2-40B4-BE49-F238E27FC236}">
                <a16:creationId xmlns:a16="http://schemas.microsoft.com/office/drawing/2014/main" id="{B2A40D8E-AB98-406A-8200-6C6F28C46BCB}"/>
              </a:ext>
            </a:extLst>
          </p:cNvPr>
          <p:cNvSpPr txBox="1"/>
          <p:nvPr/>
        </p:nvSpPr>
        <p:spPr>
          <a:xfrm>
            <a:off x="79899" y="239697"/>
            <a:ext cx="1677880" cy="307777"/>
          </a:xfrm>
          <a:prstGeom prst="rect">
            <a:avLst/>
          </a:prstGeom>
          <a:noFill/>
        </p:spPr>
        <p:txBody>
          <a:bodyPr wrap="square" rtlCol="0">
            <a:spAutoFit/>
          </a:bodyPr>
          <a:lstStyle/>
          <a:p>
            <a:r>
              <a:rPr lang="en-GB" b="1" dirty="0">
                <a:solidFill>
                  <a:srgbClr val="FF0000"/>
                </a:solidFill>
              </a:rPr>
              <a:t>Alerting section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6"/>
          <p:cNvSpPr txBox="1"/>
          <p:nvPr/>
        </p:nvSpPr>
        <p:spPr>
          <a:xfrm>
            <a:off x="870673" y="1034551"/>
            <a:ext cx="3568162"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a:t>Depending on what is more appropriate for your own child, choose one of the movements below and encourage your child to make this movement throughout the song:</a:t>
            </a:r>
          </a:p>
          <a:p>
            <a:pPr marL="0" marR="0" lvl="0" indent="0" algn="l" rtl="0">
              <a:spcBef>
                <a:spcPts val="0"/>
              </a:spcBef>
              <a:spcAft>
                <a:spcPts val="0"/>
              </a:spcAft>
              <a:buNone/>
            </a:pPr>
            <a:endParaRPr lang="en-GB" dirty="0"/>
          </a:p>
          <a:p>
            <a:pPr marL="342900" marR="0" lvl="0" indent="-342900" algn="l" rtl="0">
              <a:spcBef>
                <a:spcPts val="0"/>
              </a:spcBef>
              <a:spcAft>
                <a:spcPts val="0"/>
              </a:spcAft>
              <a:buAutoNum type="arabicPeriod"/>
            </a:pPr>
            <a:r>
              <a:rPr lang="en-GB" dirty="0"/>
              <a:t>Jumping – this can be in any way that suits you child (using a trampoline or </a:t>
            </a:r>
            <a:r>
              <a:rPr lang="en-GB" dirty="0" err="1"/>
              <a:t>trampete</a:t>
            </a:r>
            <a:r>
              <a:rPr lang="en-GB" dirty="0"/>
              <a:t> is great too!)</a:t>
            </a:r>
          </a:p>
          <a:p>
            <a:pPr marL="342900" marR="0" lvl="0" indent="-342900" algn="l" rtl="0">
              <a:spcBef>
                <a:spcPts val="0"/>
              </a:spcBef>
              <a:spcAft>
                <a:spcPts val="0"/>
              </a:spcAft>
              <a:buAutoNum type="arabicPeriod"/>
            </a:pPr>
            <a:r>
              <a:rPr lang="en-GB" dirty="0"/>
              <a:t>Hopping</a:t>
            </a:r>
          </a:p>
          <a:p>
            <a:pPr marL="342900" marR="0" lvl="0" indent="-342900" algn="l" rtl="0">
              <a:spcBef>
                <a:spcPts val="0"/>
              </a:spcBef>
              <a:spcAft>
                <a:spcPts val="0"/>
              </a:spcAft>
              <a:buAutoNum type="arabicPeriod"/>
            </a:pPr>
            <a:r>
              <a:rPr lang="en-GB" dirty="0"/>
              <a:t>Skipping</a:t>
            </a:r>
          </a:p>
          <a:p>
            <a:pPr marL="342900" marR="0" lvl="0" indent="-342900" algn="l" rtl="0">
              <a:spcBef>
                <a:spcPts val="0"/>
              </a:spcBef>
              <a:spcAft>
                <a:spcPts val="0"/>
              </a:spcAft>
              <a:buAutoNum type="arabicPeriod"/>
            </a:pPr>
            <a:r>
              <a:rPr lang="en-GB" dirty="0"/>
              <a:t>Spinning </a:t>
            </a:r>
            <a:endParaRPr dirty="0"/>
          </a:p>
        </p:txBody>
      </p:sp>
      <p:sp>
        <p:nvSpPr>
          <p:cNvPr id="106" name="Google Shape;106;p16"/>
          <p:cNvSpPr txBox="1"/>
          <p:nvPr/>
        </p:nvSpPr>
        <p:spPr>
          <a:xfrm>
            <a:off x="666487" y="4867019"/>
            <a:ext cx="3708000" cy="15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Calibri"/>
                <a:ea typeface="Calibri"/>
                <a:cs typeface="Calibri"/>
                <a:sym typeface="Calibri"/>
              </a:rPr>
              <a:t>Music: </a:t>
            </a:r>
            <a:r>
              <a:rPr lang="en-GB" u="sng" dirty="0">
                <a:solidFill>
                  <a:schemeClr val="hlink"/>
                </a:solidFill>
                <a:hlinkClick r:id="rId3"/>
              </a:rPr>
              <a:t>https://www.youtube.com/watch?v=Z2xooz6844k&amp;list=PLwOuj-rO7Z3kSUC6yVhu0A82yqQEAn93X&amp;index=3</a:t>
            </a:r>
            <a:endParaRPr dirty="0">
              <a:latin typeface="Calibri"/>
              <a:ea typeface="Calibri"/>
              <a:cs typeface="Calibri"/>
              <a:sym typeface="Calibri"/>
            </a:endParaRPr>
          </a:p>
        </p:txBody>
      </p:sp>
      <p:pic>
        <p:nvPicPr>
          <p:cNvPr id="2" name="Picture 1">
            <a:extLst>
              <a:ext uri="{FF2B5EF4-FFF2-40B4-BE49-F238E27FC236}">
                <a16:creationId xmlns:a16="http://schemas.microsoft.com/office/drawing/2014/main" id="{DC7C795B-7CB5-4248-9A55-40BE8426EA12}"/>
              </a:ext>
            </a:extLst>
          </p:cNvPr>
          <p:cNvPicPr>
            <a:picLocks noChangeAspect="1"/>
          </p:cNvPicPr>
          <p:nvPr/>
        </p:nvPicPr>
        <p:blipFill rotWithShape="1">
          <a:blip r:embed="rId4"/>
          <a:srcRect l="14369" t="31273" r="72136" b="40076"/>
          <a:stretch/>
        </p:blipFill>
        <p:spPr>
          <a:xfrm>
            <a:off x="5994479" y="1748945"/>
            <a:ext cx="2839818" cy="1695720"/>
          </a:xfrm>
          <a:prstGeom prst="rect">
            <a:avLst/>
          </a:prstGeom>
        </p:spPr>
      </p:pic>
      <p:pic>
        <p:nvPicPr>
          <p:cNvPr id="3" name="Picture 2">
            <a:extLst>
              <a:ext uri="{FF2B5EF4-FFF2-40B4-BE49-F238E27FC236}">
                <a16:creationId xmlns:a16="http://schemas.microsoft.com/office/drawing/2014/main" id="{DC79205D-9D83-4A5A-8BB9-237537AE3FE2}"/>
              </a:ext>
            </a:extLst>
          </p:cNvPr>
          <p:cNvPicPr>
            <a:picLocks noChangeAspect="1"/>
          </p:cNvPicPr>
          <p:nvPr/>
        </p:nvPicPr>
        <p:blipFill rotWithShape="1">
          <a:blip r:embed="rId5"/>
          <a:srcRect l="14660" t="32309" r="72330" b="40766"/>
          <a:stretch/>
        </p:blipFill>
        <p:spPr>
          <a:xfrm>
            <a:off x="6054096" y="3471255"/>
            <a:ext cx="2793777" cy="1626230"/>
          </a:xfrm>
          <a:prstGeom prst="rect">
            <a:avLst/>
          </a:prstGeom>
        </p:spPr>
      </p:pic>
      <p:pic>
        <p:nvPicPr>
          <p:cNvPr id="4" name="Picture 3">
            <a:extLst>
              <a:ext uri="{FF2B5EF4-FFF2-40B4-BE49-F238E27FC236}">
                <a16:creationId xmlns:a16="http://schemas.microsoft.com/office/drawing/2014/main" id="{0415C24B-C1AF-4655-AAEC-DA85347518F4}"/>
              </a:ext>
            </a:extLst>
          </p:cNvPr>
          <p:cNvPicPr>
            <a:picLocks noChangeAspect="1"/>
          </p:cNvPicPr>
          <p:nvPr/>
        </p:nvPicPr>
        <p:blipFill rotWithShape="1">
          <a:blip r:embed="rId6"/>
          <a:srcRect l="14563" t="32309" r="72330" b="40075"/>
          <a:stretch/>
        </p:blipFill>
        <p:spPr>
          <a:xfrm>
            <a:off x="6054096" y="5124075"/>
            <a:ext cx="2793777" cy="1655572"/>
          </a:xfrm>
          <a:prstGeom prst="rect">
            <a:avLst/>
          </a:prstGeom>
        </p:spPr>
      </p:pic>
      <p:pic>
        <p:nvPicPr>
          <p:cNvPr id="5" name="Picture 4">
            <a:extLst>
              <a:ext uri="{FF2B5EF4-FFF2-40B4-BE49-F238E27FC236}">
                <a16:creationId xmlns:a16="http://schemas.microsoft.com/office/drawing/2014/main" id="{3A7EB3FD-A928-407D-A55E-9017852CF134}"/>
              </a:ext>
            </a:extLst>
          </p:cNvPr>
          <p:cNvPicPr>
            <a:picLocks noChangeAspect="1"/>
          </p:cNvPicPr>
          <p:nvPr/>
        </p:nvPicPr>
        <p:blipFill rotWithShape="1">
          <a:blip r:embed="rId7"/>
          <a:srcRect l="14369" t="31618" r="72136" b="40421"/>
          <a:stretch/>
        </p:blipFill>
        <p:spPr>
          <a:xfrm>
            <a:off x="5994479" y="150920"/>
            <a:ext cx="2787920" cy="1624615"/>
          </a:xfrm>
          <a:prstGeom prst="rect">
            <a:avLst/>
          </a:prstGeom>
        </p:spPr>
      </p:pic>
      <p:sp>
        <p:nvSpPr>
          <p:cNvPr id="6" name="TextBox 5">
            <a:extLst>
              <a:ext uri="{FF2B5EF4-FFF2-40B4-BE49-F238E27FC236}">
                <a16:creationId xmlns:a16="http://schemas.microsoft.com/office/drawing/2014/main" id="{90E11099-C2EA-4D96-954D-E590E355E6AD}"/>
              </a:ext>
            </a:extLst>
          </p:cNvPr>
          <p:cNvSpPr txBox="1"/>
          <p:nvPr/>
        </p:nvSpPr>
        <p:spPr>
          <a:xfrm>
            <a:off x="221942" y="158604"/>
            <a:ext cx="1677880" cy="307777"/>
          </a:xfrm>
          <a:prstGeom prst="rect">
            <a:avLst/>
          </a:prstGeom>
          <a:noFill/>
        </p:spPr>
        <p:txBody>
          <a:bodyPr wrap="square" rtlCol="0">
            <a:spAutoFit/>
          </a:bodyPr>
          <a:lstStyle/>
          <a:p>
            <a:r>
              <a:rPr lang="en-GB" b="1" dirty="0">
                <a:solidFill>
                  <a:srgbClr val="FF0000"/>
                </a:solidFill>
              </a:rPr>
              <a:t>Alerting section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l="16844" t="19841" r="32287" b="19840"/>
          <a:stretch/>
        </p:blipFill>
        <p:spPr>
          <a:xfrm>
            <a:off x="4572000" y="3741034"/>
            <a:ext cx="4104456" cy="2736303"/>
          </a:xfrm>
          <a:prstGeom prst="rect">
            <a:avLst/>
          </a:prstGeom>
          <a:noFill/>
          <a:ln>
            <a:noFill/>
          </a:ln>
        </p:spPr>
      </p:pic>
      <p:pic>
        <p:nvPicPr>
          <p:cNvPr id="112" name="Google Shape;112;p17"/>
          <p:cNvPicPr preferRelativeResize="0"/>
          <p:nvPr/>
        </p:nvPicPr>
        <p:blipFill rotWithShape="1">
          <a:blip r:embed="rId4">
            <a:alphaModFix/>
          </a:blip>
          <a:srcRect l="16733" t="19245" r="31506" b="19841"/>
          <a:stretch/>
        </p:blipFill>
        <p:spPr>
          <a:xfrm>
            <a:off x="172608" y="527449"/>
            <a:ext cx="4857015" cy="3213585"/>
          </a:xfrm>
          <a:prstGeom prst="rect">
            <a:avLst/>
          </a:prstGeom>
          <a:noFill/>
          <a:ln>
            <a:noFill/>
          </a:ln>
        </p:spPr>
      </p:pic>
      <p:sp>
        <p:nvSpPr>
          <p:cNvPr id="113" name="Google Shape;113;p17"/>
          <p:cNvSpPr txBox="1"/>
          <p:nvPr/>
        </p:nvSpPr>
        <p:spPr>
          <a:xfrm>
            <a:off x="5542706" y="376818"/>
            <a:ext cx="29523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To be supported / encouraged to throw or roll the balls.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If you have one, and appropriate, encourage your child to throw and catch, or to throw the ball into a target.</a:t>
            </a:r>
            <a:endParaRPr dirty="0"/>
          </a:p>
        </p:txBody>
      </p:sp>
      <p:sp>
        <p:nvSpPr>
          <p:cNvPr id="114" name="Google Shape;114;p17"/>
          <p:cNvSpPr txBox="1"/>
          <p:nvPr/>
        </p:nvSpPr>
        <p:spPr>
          <a:xfrm>
            <a:off x="406950" y="4883500"/>
            <a:ext cx="3602400" cy="14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Calibri"/>
                <a:ea typeface="Calibri"/>
                <a:cs typeface="Calibri"/>
                <a:sym typeface="Calibri"/>
              </a:rPr>
              <a:t>Music: </a:t>
            </a:r>
            <a:r>
              <a:rPr lang="en-GB" sz="1800" u="sng">
                <a:solidFill>
                  <a:schemeClr val="hlink"/>
                </a:solidFill>
                <a:hlinkClick r:id="rId5"/>
              </a:rPr>
              <a:t>https://www.youtube.com/watch?v=dUXk8Nc5qQ8</a:t>
            </a:r>
            <a:endParaRPr sz="1800">
              <a:latin typeface="Calibri"/>
              <a:ea typeface="Calibri"/>
              <a:cs typeface="Calibri"/>
              <a:sym typeface="Calibri"/>
            </a:endParaRPr>
          </a:p>
        </p:txBody>
      </p:sp>
      <p:sp>
        <p:nvSpPr>
          <p:cNvPr id="2" name="TextBox 1">
            <a:extLst>
              <a:ext uri="{FF2B5EF4-FFF2-40B4-BE49-F238E27FC236}">
                <a16:creationId xmlns:a16="http://schemas.microsoft.com/office/drawing/2014/main" id="{1EAB1D34-C630-49D3-AAD2-493F98013EB6}"/>
              </a:ext>
            </a:extLst>
          </p:cNvPr>
          <p:cNvSpPr txBox="1"/>
          <p:nvPr/>
        </p:nvSpPr>
        <p:spPr>
          <a:xfrm>
            <a:off x="172607" y="150920"/>
            <a:ext cx="2108953" cy="307777"/>
          </a:xfrm>
          <a:prstGeom prst="rect">
            <a:avLst/>
          </a:prstGeom>
          <a:noFill/>
        </p:spPr>
        <p:txBody>
          <a:bodyPr wrap="square" rtlCol="0">
            <a:spAutoFit/>
          </a:bodyPr>
          <a:lstStyle/>
          <a:p>
            <a:r>
              <a:rPr lang="en-GB" b="1" dirty="0">
                <a:solidFill>
                  <a:srgbClr val="FF0000"/>
                </a:solidFill>
              </a:rPr>
              <a:t>Organising section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l="17068" t="19643" r="32287" b="20238"/>
          <a:stretch/>
        </p:blipFill>
        <p:spPr>
          <a:xfrm>
            <a:off x="3392252" y="120579"/>
            <a:ext cx="5601881" cy="4158760"/>
          </a:xfrm>
          <a:prstGeom prst="rect">
            <a:avLst/>
          </a:prstGeom>
          <a:noFill/>
          <a:ln>
            <a:noFill/>
          </a:ln>
        </p:spPr>
      </p:pic>
      <p:sp>
        <p:nvSpPr>
          <p:cNvPr id="120" name="Google Shape;120;p18"/>
          <p:cNvSpPr txBox="1"/>
          <p:nvPr/>
        </p:nvSpPr>
        <p:spPr>
          <a:xfrm>
            <a:off x="1424833" y="4658042"/>
            <a:ext cx="684076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Relax and listen to the music. You could blow bubbles or give a hand/foot massage. If your child likes deep pressure or vibrating resources such as massagers or cushions then this would be a great time for this.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Music: </a:t>
            </a:r>
            <a:r>
              <a:rPr lang="en-GB" sz="1100" u="sng" dirty="0">
                <a:solidFill>
                  <a:schemeClr val="hlink"/>
                </a:solidFill>
                <a:hlinkClick r:id="rId4"/>
              </a:rPr>
              <a:t>https://www.youtube.com/watch?v=gxxqdrrpgZc&amp;t=3630s</a:t>
            </a:r>
            <a:endParaRPr sz="1800" dirty="0">
              <a:solidFill>
                <a:schemeClr val="dk1"/>
              </a:solidFill>
              <a:latin typeface="Calibri"/>
              <a:ea typeface="Calibri"/>
              <a:cs typeface="Calibri"/>
              <a:sym typeface="Calibri"/>
            </a:endParaRPr>
          </a:p>
        </p:txBody>
      </p:sp>
      <p:pic>
        <p:nvPicPr>
          <p:cNvPr id="121" name="Google Shape;121;p18"/>
          <p:cNvPicPr preferRelativeResize="0"/>
          <p:nvPr/>
        </p:nvPicPr>
        <p:blipFill rotWithShape="1">
          <a:blip r:embed="rId5">
            <a:alphaModFix/>
          </a:blip>
          <a:srcRect l="16733" t="20040" r="32287" b="19642"/>
          <a:stretch/>
        </p:blipFill>
        <p:spPr>
          <a:xfrm>
            <a:off x="547443" y="612947"/>
            <a:ext cx="2385737" cy="1587012"/>
          </a:xfrm>
          <a:prstGeom prst="rect">
            <a:avLst/>
          </a:prstGeom>
          <a:noFill/>
          <a:ln>
            <a:noFill/>
          </a:ln>
        </p:spPr>
      </p:pic>
      <p:sp>
        <p:nvSpPr>
          <p:cNvPr id="2" name="TextBox 1">
            <a:extLst>
              <a:ext uri="{FF2B5EF4-FFF2-40B4-BE49-F238E27FC236}">
                <a16:creationId xmlns:a16="http://schemas.microsoft.com/office/drawing/2014/main" id="{E4DB215A-2EA6-4886-8C87-C61269F5CB5A}"/>
              </a:ext>
            </a:extLst>
          </p:cNvPr>
          <p:cNvSpPr txBox="1"/>
          <p:nvPr/>
        </p:nvSpPr>
        <p:spPr>
          <a:xfrm>
            <a:off x="230820" y="120579"/>
            <a:ext cx="1677880" cy="307777"/>
          </a:xfrm>
          <a:prstGeom prst="rect">
            <a:avLst/>
          </a:prstGeom>
          <a:noFill/>
        </p:spPr>
        <p:txBody>
          <a:bodyPr wrap="square" rtlCol="0">
            <a:spAutoFit/>
          </a:bodyPr>
          <a:lstStyle/>
          <a:p>
            <a:r>
              <a:rPr lang="en-GB" b="1" dirty="0">
                <a:solidFill>
                  <a:srgbClr val="FF0000"/>
                </a:solidFill>
              </a:rPr>
              <a:t>Relaxing section</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378</Words>
  <Application>Microsoft Office PowerPoint</Application>
  <PresentationFormat>On-screen Show (4:3)</PresentationFormat>
  <Paragraphs>25</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 Sensory Circuits  See separate information sheet for the purpose of sensory circuits. Follow through the powerpoint with your child, encouraging them to take part in each stage. The music links are on the bottom of each slide but feel free to use different music if you wish!  Included in the separate information sheet are other activities that you can try for each section. If you feel that there is something within those activities that is more suitable for your child then swap that for the activity mentioned in the powerpoint.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Circuits  See separate information sheet for the purpose of sensory circuits. Follow through the powerpoint with your child, encouraging them to take part in each stage. The music links are on the bottom of each slide but feel free to use different music if you wish!</dc:title>
  <dc:creator>Christopher Whitehouse</dc:creator>
  <cp:lastModifiedBy>Teacher</cp:lastModifiedBy>
  <cp:revision>4</cp:revision>
  <dcterms:modified xsi:type="dcterms:W3CDTF">2020-11-26T15:38:51Z</dcterms:modified>
</cp:coreProperties>
</file>