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538" userDrawn="1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777" userDrawn="1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llum Brow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B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22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144" y="48"/>
      </p:cViewPr>
      <p:guideLst>
        <p:guide orient="horz" pos="2160"/>
        <p:guide pos="3538"/>
        <p:guide pos="340"/>
        <p:guide orient="horz" pos="3974"/>
        <p:guide pos="5420"/>
        <p:guide orient="horz" pos="346"/>
        <p:guide pos="476"/>
        <p:guide orient="horz" pos="777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AE9497-AF82-C547-8558-37E403989E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FE1F8-F291-844F-B57D-EE75741358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4CC1D5-CD9A-D748-BC5F-7A475BC35B7C}" type="datetimeFigureOut">
              <a:rPr lang="en-GB"/>
              <a:pPr>
                <a:defRPr/>
              </a:pPr>
              <a:t>16/12/2021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9DA2-8997-434C-9CFF-6136D092C3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7886F-50D7-F64F-8CB6-C20F72137C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59BB335-869C-484F-8864-46B2806498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7E3A27-B7C9-D345-8E41-1E73921E6E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24B4E-50CB-F44C-AB92-3879B1C0DA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12D262-C8DF-4148-85E3-9DE5BFB5526F}" type="datetimeFigureOut">
              <a:rPr lang="en-GB"/>
              <a:pPr>
                <a:defRPr/>
              </a:pPr>
              <a:t>16/12/2021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D4FBA3-DADA-CE40-9CA4-CCBECCE018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EAB896-8E8A-1342-9C7E-D460C7611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41002-25A3-F045-85A2-FFCC44E27F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4A5FC-8D21-D642-928E-B06E9A97C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ABF898-2CD1-0C40-A28A-A73B4EC90D8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1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494869-9508-F643-A032-0BAF09ADFC2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CBA2867-D6B7-D745-A9B0-7C0F47F57C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7ACA3E4-439B-A64E-92F7-21E25B011BB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anose="02000000000000000000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20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8060CA4-206E-464B-BCDC-4989A06C80B3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6C24B68-F75F-ED47-A9FB-0F493D0CA5DA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6D54D3-7697-7149-994B-073FBDEA562E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588842-861D-6A46-BF69-9F64B9966617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E062B31-0DB4-AB4C-9462-5C77E915161E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79954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2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1D5E4E7-A9CC-C745-BDA1-DAA8CEAF79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2D9C02-6FDD-C449-8000-0189416D74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winkl.co.uk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twinkl.co.uk/" TargetMode="External"/><Relationship Id="rId4" Type="http://schemas.openxmlformats.org/officeDocument/2006/relationships/hyperlink" Target="https://creativecommons.org/licenses/by/2.0/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twinkl.co.uk/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twinkl.co.uk/" TargetMode="External"/><Relationship Id="rId4" Type="http://schemas.openxmlformats.org/officeDocument/2006/relationships/hyperlink" Target="https://creativecommons.org/licenses/by/2.0/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3DAD60BD-A0B0-9B43-9658-3D39A3369485}"/>
              </a:ext>
            </a:extLst>
          </p:cNvPr>
          <p:cNvSpPr/>
          <p:nvPr/>
        </p:nvSpPr>
        <p:spPr>
          <a:xfrm>
            <a:off x="8388350" y="6005946"/>
            <a:ext cx="714086" cy="779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>
            <a:extLst>
              <a:ext uri="{FF2B5EF4-FFF2-40B4-BE49-F238E27FC236}">
                <a16:creationId xmlns:a16="http://schemas.microsoft.com/office/drawing/2014/main" id="{9A9BB635-C751-DC4F-8ACC-4F7DF89C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Nigeria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F34CB64D-87AE-B148-9CDB-ADDC39A7E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1846263"/>
            <a:ext cx="3673475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The Christmas meal in Nigeria is usually roasted goat meat and chicken with rice. 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Special events and dances take place. There are masquerade displays where dancers perform wearing masks.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There is a festive atmosphere with lots of sparklers and fireworks to celebrate the day.</a:t>
            </a:r>
          </a:p>
        </p:txBody>
      </p:sp>
      <p:pic>
        <p:nvPicPr>
          <p:cNvPr id="17412" name="Picture 5">
            <a:extLst>
              <a:ext uri="{FF2B5EF4-FFF2-40B4-BE49-F238E27FC236}">
                <a16:creationId xmlns:a16="http://schemas.microsoft.com/office/drawing/2014/main" id="{E9BC8472-1DD0-2845-8061-8145B8276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4"/>
          <a:stretch>
            <a:fillRect/>
          </a:stretch>
        </p:blipFill>
        <p:spPr bwMode="auto">
          <a:xfrm>
            <a:off x="7010400" y="765175"/>
            <a:ext cx="1308100" cy="85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Google Shape;119;p10">
            <a:extLst>
              <a:ext uri="{FF2B5EF4-FFF2-40B4-BE49-F238E27FC236}">
                <a16:creationId xmlns:a16="http://schemas.microsoft.com/office/drawing/2014/main" id="{1BF0F24B-9A6D-BE44-A0CC-0EFFC029936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061"/>
          <a:stretch>
            <a:fillRect/>
          </a:stretch>
        </p:blipFill>
        <p:spPr bwMode="auto">
          <a:xfrm>
            <a:off x="755650" y="1952625"/>
            <a:ext cx="40433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64970E8-D38F-1942-BA2A-635EF7A1C48B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>
            <a:extLst>
              <a:ext uri="{FF2B5EF4-FFF2-40B4-BE49-F238E27FC236}">
                <a16:creationId xmlns:a16="http://schemas.microsoft.com/office/drawing/2014/main" id="{51737AFC-36F7-D14B-8841-A45101DE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538163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The Philippines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3F448D6D-2252-0A4D-8E45-D626F1DA8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037" y="1717638"/>
            <a:ext cx="3438651" cy="4300390"/>
          </a:xfrm>
          <a:prstGeom prst="rect">
            <a:avLst/>
          </a:prstGeom>
          <a:noFill/>
          <a:ln>
            <a:noFill/>
          </a:ln>
        </p:spPr>
        <p:txBody>
          <a:bodyPr wrap="square"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tx1"/>
                </a:solidFill>
              </a:rPr>
              <a:t>The Christmas season begins in September.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tx1"/>
                </a:solidFill>
              </a:rPr>
              <a:t>Many people decorate their homes with lights and a lantern ornament called a ‘</a:t>
            </a:r>
            <a:r>
              <a:rPr lang="en-GB" altLang="en-US" dirty="0" err="1">
                <a:solidFill>
                  <a:schemeClr val="tx1"/>
                </a:solidFill>
              </a:rPr>
              <a:t>parol</a:t>
            </a:r>
            <a:r>
              <a:rPr lang="en-GB" altLang="en-US" dirty="0">
                <a:solidFill>
                  <a:schemeClr val="tx1"/>
                </a:solidFill>
              </a:rPr>
              <a:t>’. </a:t>
            </a:r>
            <a:r>
              <a:rPr lang="en-GB" altLang="en-US" dirty="0" err="1">
                <a:solidFill>
                  <a:schemeClr val="tx1"/>
                </a:solidFill>
              </a:rPr>
              <a:t>Parols</a:t>
            </a:r>
            <a:r>
              <a:rPr lang="en-GB" altLang="en-US" dirty="0">
                <a:solidFill>
                  <a:schemeClr val="tx1"/>
                </a:solidFill>
              </a:rPr>
              <a:t> are more often star-shaped but they can come in lots of different shapes and sizes.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People usually eat their Christmas meal with their family on Christmas Eve. They call this </a:t>
            </a:r>
            <a:r>
              <a:rPr lang="en-GB" dirty="0" err="1">
                <a:solidFill>
                  <a:srgbClr val="000000"/>
                </a:solidFill>
                <a:latin typeface="+mn-lt"/>
              </a:rPr>
              <a:t>Noche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Buena. </a:t>
            </a:r>
            <a:endParaRPr lang="en-GB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A picture containing lit, night, decorated, christmas&#10;&#10;Description automatically generated">
            <a:extLst>
              <a:ext uri="{FF2B5EF4-FFF2-40B4-BE49-F238E27FC236}">
                <a16:creationId xmlns:a16="http://schemas.microsoft.com/office/drawing/2014/main" id="{C5AC211A-57CD-F348-B448-6EA5C6A3E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619250"/>
            <a:ext cx="4249700" cy="42497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249C1D4-2E82-FB4F-B1C5-54D6AAC8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 bwMode="auto">
          <a:xfrm>
            <a:off x="7010400" y="765175"/>
            <a:ext cx="1308100" cy="85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DD14E-425B-E64B-B911-11FDEBD2F0C0}"/>
              </a:ext>
            </a:extLst>
          </p:cNvPr>
          <p:cNvSpPr txBox="1"/>
          <p:nvPr/>
        </p:nvSpPr>
        <p:spPr>
          <a:xfrm>
            <a:off x="592263" y="5620496"/>
            <a:ext cx="4064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More </a:t>
            </a:r>
            <a:r>
              <a:rPr lang="en-GB" altLang="en-US" sz="5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Parol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lanterns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Gary Stevens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4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879EF6A0-A18D-EB4D-BEF9-60490377CFC8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>
            <a:extLst>
              <a:ext uri="{FF2B5EF4-FFF2-40B4-BE49-F238E27FC236}">
                <a16:creationId xmlns:a16="http://schemas.microsoft.com/office/drawing/2014/main" id="{9A381CD0-4725-E14B-AE29-98716EFB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538163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latin typeface="Twinkl" panose="02000000000000000000" pitchFamily="2" charset="77"/>
              </a:rPr>
              <a:t>Botswana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AC363E4E-3C51-CC43-AFF7-C41F823CF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39131"/>
            <a:ext cx="3673475" cy="3746500"/>
          </a:xfrm>
          <a:prstGeom prst="rect">
            <a:avLst/>
          </a:prstGeom>
          <a:noFill/>
          <a:ln>
            <a:noFill/>
          </a:ln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tx1"/>
                </a:solidFill>
              </a:rPr>
              <a:t>Many people in Botswana travel to spend Christmas with their families.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dirty="0" err="1">
                <a:solidFill>
                  <a:srgbClr val="000000"/>
                </a:solidFill>
                <a:latin typeface="+mn-lt"/>
              </a:rPr>
              <a:t>Seswaa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is a stew made with beef or goat meat that is very traditional at Christmas. Barbecues or braai are also becoming more popular.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People share their feasts with the whole family or sometimes even the whole village.</a:t>
            </a:r>
            <a:endParaRPr lang="en-GB" alt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C2BA3DB-BC15-4E40-859C-1196BBEC0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151"/>
          <a:stretch/>
        </p:blipFill>
        <p:spPr bwMode="auto">
          <a:xfrm>
            <a:off x="7010400" y="767201"/>
            <a:ext cx="1308100" cy="89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indoor, grill, barbecue&#10;&#10;Description automatically generated">
            <a:extLst>
              <a:ext uri="{FF2B5EF4-FFF2-40B4-BE49-F238E27FC236}">
                <a16:creationId xmlns:a16="http://schemas.microsoft.com/office/drawing/2014/main" id="{AA66232E-E954-1342-BA9E-81715E4B2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" b="13076"/>
          <a:stretch/>
        </p:blipFill>
        <p:spPr>
          <a:xfrm>
            <a:off x="755650" y="1375711"/>
            <a:ext cx="3816350" cy="4587252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6AF8F076-B1C6-AA46-8B14-23A661B3745D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>
            <a:extLst>
              <a:ext uri="{FF2B5EF4-FFF2-40B4-BE49-F238E27FC236}">
                <a16:creationId xmlns:a16="http://schemas.microsoft.com/office/drawing/2014/main" id="{204E1725-A2F2-F345-BED0-7021DA68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538163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latin typeface="Twinkl" panose="02000000000000000000" pitchFamily="2" charset="77"/>
              </a:rPr>
              <a:t>Ethiopia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1BD75-7245-7A4C-898D-EB4A9A5C4048}"/>
              </a:ext>
            </a:extLst>
          </p:cNvPr>
          <p:cNvSpPr txBox="1"/>
          <p:nvPr/>
        </p:nvSpPr>
        <p:spPr>
          <a:xfrm>
            <a:off x="4297681" y="1702183"/>
            <a:ext cx="42033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Christmas is celebrated on 7</a:t>
            </a:r>
            <a:r>
              <a:rPr lang="en-GB" baseline="30000" dirty="0">
                <a:solidFill>
                  <a:srgbClr val="000000"/>
                </a:solidFill>
                <a:latin typeface="+mn-lt"/>
              </a:rPr>
              <a:t>th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January in the Ethiopian Orthodox Church. It is called </a:t>
            </a:r>
            <a:r>
              <a:rPr lang="en-GB" dirty="0" err="1">
                <a:solidFill>
                  <a:srgbClr val="000000"/>
                </a:solidFill>
                <a:latin typeface="+mn-lt"/>
              </a:rPr>
              <a:t>Ganna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or </a:t>
            </a:r>
            <a:r>
              <a:rPr lang="en-GB" dirty="0" err="1">
                <a:solidFill>
                  <a:srgbClr val="000000"/>
                </a:solidFill>
                <a:latin typeface="+mn-lt"/>
              </a:rPr>
              <a:t>Genna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Many Christians fast for up to 44 days before Christmas. During this time, they don’t eat meat, fat, eggs and dairy products. They break their fast with the Christmas feast.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</p:txBody>
      </p:sp>
      <p:pic>
        <p:nvPicPr>
          <p:cNvPr id="3" name="Picture 2" descr="A picture containing honeycomb, bread&#10;&#10;Description automatically generated">
            <a:extLst>
              <a:ext uri="{FF2B5EF4-FFF2-40B4-BE49-F238E27FC236}">
                <a16:creationId xmlns:a16="http://schemas.microsoft.com/office/drawing/2014/main" id="{6140CFFE-479C-174B-9176-C55C15479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83" y="2265257"/>
            <a:ext cx="4374364" cy="3280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22484-F983-BC47-BA14-27C2CB64F379}"/>
              </a:ext>
            </a:extLst>
          </p:cNvPr>
          <p:cNvSpPr txBox="1"/>
          <p:nvPr/>
        </p:nvSpPr>
        <p:spPr>
          <a:xfrm>
            <a:off x="886277" y="5923549"/>
            <a:ext cx="32807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Injera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Malcom Manners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DF264350-3A48-0E42-983C-2A48F74D7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 bwMode="auto">
          <a:xfrm>
            <a:off x="7010400" y="765175"/>
            <a:ext cx="1308100" cy="85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F36FE1A7-69B8-C149-96E5-7EDA35E75D5D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>
            <a:extLst>
              <a:ext uri="{FF2B5EF4-FFF2-40B4-BE49-F238E27FC236}">
                <a16:creationId xmlns:a16="http://schemas.microsoft.com/office/drawing/2014/main" id="{B3F87234-2E0C-C941-96A7-E2E404CE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538163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Hong Kong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C6E90-20DF-DB41-ACA4-783E6D1F6370}"/>
              </a:ext>
            </a:extLst>
          </p:cNvPr>
          <p:cNvSpPr txBox="1"/>
          <p:nvPr/>
        </p:nvSpPr>
        <p:spPr>
          <a:xfrm>
            <a:off x="5386935" y="1845508"/>
            <a:ext cx="308961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Christmas services are held at the cathedral and other churches. Some services are in Cantonese and some are in English.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+mn-lt"/>
              </a:rPr>
              <a:t>Hong Kong is decorated with lots of lights and decorations. Shops and attractions take part in a big celebration called ‘Winterfest’.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</p:txBody>
      </p:sp>
      <p:pic>
        <p:nvPicPr>
          <p:cNvPr id="3" name="Picture 2" descr="A group of children wearing santa hats&#10;&#10;Description automatically generated with low confidence">
            <a:extLst>
              <a:ext uri="{FF2B5EF4-FFF2-40B4-BE49-F238E27FC236}">
                <a16:creationId xmlns:a16="http://schemas.microsoft.com/office/drawing/2014/main" id="{D74ABA16-0684-3F44-B44F-B42825131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7616"/>
          <a:stretch/>
        </p:blipFill>
        <p:spPr>
          <a:xfrm>
            <a:off x="852055" y="1706974"/>
            <a:ext cx="4417335" cy="383809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154B47A-C194-DA4F-B4DF-755D8193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1307"/>
          <a:stretch/>
        </p:blipFill>
        <p:spPr bwMode="auto">
          <a:xfrm>
            <a:off x="7010400" y="765175"/>
            <a:ext cx="1308100" cy="85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5196E-5AED-8D41-BE9D-5BD79E23633B}"/>
              </a:ext>
            </a:extLst>
          </p:cNvPr>
          <p:cNvSpPr txBox="1"/>
          <p:nvPr/>
        </p:nvSpPr>
        <p:spPr>
          <a:xfrm>
            <a:off x="1249489" y="5375789"/>
            <a:ext cx="32807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sz="5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 CAROLERS ON NATHAN ROAD</a:t>
            </a:r>
            <a:r>
              <a:rPr lang="en-GB" altLang="en-US" sz="5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by [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Michael</a:t>
            </a:r>
            <a:r>
              <a:rPr lang="en-GB" altLang="en-US" sz="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4"/>
              </a:rPr>
              <a:t>CC BY 2.0</a:t>
            </a:r>
            <a:endParaRPr lang="en-GB" altLang="en-US" sz="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BAFE5FEE-3919-1440-85F8-8CD7F36706DA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166E7F6D-5A5C-0641-AF48-6356FE25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India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2CBE715A-561C-2D41-ADC4-0AF0C371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2500313"/>
            <a:ext cx="24288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In India, people like to decorate their houses and streets with colourful, folded paper stars.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pic>
        <p:nvPicPr>
          <p:cNvPr id="9220" name="Picture 1">
            <a:extLst>
              <a:ext uri="{FF2B5EF4-FFF2-40B4-BE49-F238E27FC236}">
                <a16:creationId xmlns:a16="http://schemas.microsoft.com/office/drawing/2014/main" id="{4F55F65D-7391-5C4A-95BD-BFC6B797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"/>
          <a:stretch>
            <a:fillRect/>
          </a:stretch>
        </p:blipFill>
        <p:spPr bwMode="auto">
          <a:xfrm>
            <a:off x="7042150" y="765175"/>
            <a:ext cx="1346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D4AFB49D-E2AB-4E4E-80EA-AA0813781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/>
            <a:extLst>
              <a:ext uri="{FF2B5EF4-FFF2-40B4-BE49-F238E27FC236}">
                <a16:creationId xmlns:a16="http://schemas.microsoft.com/office/drawing/2014/main" id="{5F1DCB7D-AA0D-DD4F-9509-997BF4A2D3B5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F9009F65-6E94-2048-9428-D2F8C55E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Ireland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B6BD57BA-E4F8-BC49-86C7-4C167C80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2500313"/>
            <a:ext cx="24272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In Ireland, people like to light candles in the windows of their homes to act as a guide for Joseph and Mary to travel to their resting place.</a:t>
            </a:r>
            <a:endParaRPr lang="en-GB" altLang="en-US" b="1">
              <a:solidFill>
                <a:schemeClr val="tx1"/>
              </a:solidFill>
            </a:endParaRPr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2B32D686-6B62-AD49-AD66-6B58868C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5175"/>
            <a:ext cx="1384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>
            <a:extLst>
              <a:ext uri="{FF2B5EF4-FFF2-40B4-BE49-F238E27FC236}">
                <a16:creationId xmlns:a16="http://schemas.microsoft.com/office/drawing/2014/main" id="{C6588BB8-C2DC-604D-9CA6-507EB0DF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89063"/>
            <a:ext cx="47037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9A100A2B-E191-7442-BB65-ED3C42D64945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0DD456C6-926A-C249-9C7B-D960C8FF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New Mexico, USA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7727378C-1048-3E46-86B1-82D0C004C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2497138"/>
            <a:ext cx="2428875" cy="34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In the south-west USA, people display ‘luminarias’ or ‘</a:t>
            </a:r>
            <a:r>
              <a:rPr lang="en-GB" altLang="en-US" dirty="0" err="1">
                <a:solidFill>
                  <a:schemeClr val="tx1"/>
                </a:solidFill>
              </a:rPr>
              <a:t>farolitos</a:t>
            </a:r>
            <a:r>
              <a:rPr lang="en-GB" altLang="en-US" dirty="0">
                <a:solidFill>
                  <a:schemeClr val="tx1"/>
                </a:solidFill>
              </a:rPr>
              <a:t>’ to celebrate the birth of Jesus.  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These are small, paper lanterns with a candle inside. 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13344CC8-7DAE-2649-A70F-8ACA78234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5175"/>
            <a:ext cx="1384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>
            <a:extLst>
              <a:ext uri="{FF2B5EF4-FFF2-40B4-BE49-F238E27FC236}">
                <a16:creationId xmlns:a16="http://schemas.microsoft.com/office/drawing/2014/main" id="{36365644-3307-A940-BEFF-21A6F6DC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8916C1DE-C9ED-944F-84B0-914118A47018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>
            <a:extLst>
              <a:ext uri="{FF2B5EF4-FFF2-40B4-BE49-F238E27FC236}">
                <a16:creationId xmlns:a16="http://schemas.microsoft.com/office/drawing/2014/main" id="{BB75FFE5-EADA-2943-B035-D4811EDC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Brazil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6A834700-F3B9-7C4B-84BE-EA1C31C10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2492375"/>
            <a:ext cx="2670175" cy="31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Each Christmas, thousands of people go to see the world’s tallest floating Christmas tree in a lagoon in Rio de Janeiro. 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It is 85 metres tall and contains 3.1 million bulbs.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pic>
        <p:nvPicPr>
          <p:cNvPr id="12292" name="Picture 1">
            <a:extLst>
              <a:ext uri="{FF2B5EF4-FFF2-40B4-BE49-F238E27FC236}">
                <a16:creationId xmlns:a16="http://schemas.microsoft.com/office/drawing/2014/main" id="{485B54D8-3E27-8747-AC4F-346E090EE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739775"/>
            <a:ext cx="14065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>
            <a:extLst>
              <a:ext uri="{FF2B5EF4-FFF2-40B4-BE49-F238E27FC236}">
                <a16:creationId xmlns:a16="http://schemas.microsoft.com/office/drawing/2014/main" id="{66844157-8DDE-4644-906C-9A26EDD9C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AA90D3EE-DCEC-EA40-AD4A-ED3AFD677DC5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>
            <a:extLst>
              <a:ext uri="{FF2B5EF4-FFF2-40B4-BE49-F238E27FC236}">
                <a16:creationId xmlns:a16="http://schemas.microsoft.com/office/drawing/2014/main" id="{FDA668E2-441D-6F4A-B0DA-CD6D8BC9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Australia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2BE03868-5EAB-BC45-BA2B-5467D20C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2070100"/>
            <a:ext cx="2427288" cy="430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As well as Christmas trees and other decorations, Australians decorate their houses with ‘Christmas Bush’. 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This is an Australian plant with white flowers that turn a deep, shiny red at Christmas time.</a:t>
            </a:r>
          </a:p>
        </p:txBody>
      </p:sp>
      <p:pic>
        <p:nvPicPr>
          <p:cNvPr id="13316" name="Picture 1">
            <a:extLst>
              <a:ext uri="{FF2B5EF4-FFF2-40B4-BE49-F238E27FC236}">
                <a16:creationId xmlns:a16="http://schemas.microsoft.com/office/drawing/2014/main" id="{52DC0517-B2ED-B74A-9422-8328EB94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765175"/>
            <a:ext cx="13970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1158A39E-51DB-3545-B7EB-E9F24481A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41B40637-E51B-DE4B-BF83-659E3E47E1C5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210DE716-8C42-274C-8BC2-09BE169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Guatemala</a:t>
            </a: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E3D8524F-1F46-C244-B0D8-886EC919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38" y="2500313"/>
            <a:ext cx="2427287" cy="236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Most Guatemalans plan and build a Nativity scene with their family. </a:t>
            </a:r>
          </a:p>
          <a:p>
            <a:pPr marL="180975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The Nativity scene is called a ‘Nacimiento’.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86AF5386-1493-124C-8D48-2D5506B6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765175"/>
            <a:ext cx="13430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>
            <a:extLst>
              <a:ext uri="{FF2B5EF4-FFF2-40B4-BE49-F238E27FC236}">
                <a16:creationId xmlns:a16="http://schemas.microsoft.com/office/drawing/2014/main" id="{B3E6BDD4-E794-344F-BFD3-DB60F014E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0DF3CBC9-F0DD-4B4F-BEFE-05FEF21FAF66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3F127432-E868-924B-AA11-EF832B46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Sweden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738318A9-5B0E-3545-9545-6701A4CA9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1744663"/>
            <a:ext cx="2944812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In Sweden, one of the biggest celebrations around Christmas time is St. Lucia Day, which is on December 13th.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A girl is dressed up in a white dress with a red sash around her waist and a crown of candles on her head.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A popular food eaten for breakfast on St. Lucia Day is a saffron bun called ‘Lussekatt’, which means ‘Lucia cat’. </a:t>
            </a: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F6D9CE96-0CC0-0648-820D-15677C41E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5175"/>
            <a:ext cx="1384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>
            <a:extLst>
              <a:ext uri="{FF2B5EF4-FFF2-40B4-BE49-F238E27FC236}">
                <a16:creationId xmlns:a16="http://schemas.microsoft.com/office/drawing/2014/main" id="{B781F81C-CB1C-DE48-8717-37DD44C3A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0125DE8F-EB54-5F4A-86EE-F506ADED8567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02303660-EF77-2446-B193-42673C21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77"/>
              </a:rPr>
              <a:t>Mexico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001148D7-3CCD-C249-B067-A5974A672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2509838"/>
            <a:ext cx="26876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466725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Just before Christmas, during the ‘Festival of Radishes’, Mexican farmers carve radishes to make Nativity scenes.</a:t>
            </a:r>
            <a:endParaRPr lang="en-GB" altLang="en-US" b="1">
              <a:solidFill>
                <a:schemeClr val="tx1"/>
              </a:solidFill>
            </a:endParaRP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92FF9417-96C8-884F-A535-BDA5396AC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5175"/>
            <a:ext cx="1384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0B2395BE-A991-D241-97F1-3231009C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3963"/>
            <a:ext cx="48688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96225810-CCC0-C345-996C-737E1367871B}"/>
              </a:ext>
            </a:extLst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</TotalTime>
  <Words>593</Words>
  <Application>Microsoft Office PowerPoint</Application>
  <PresentationFormat>On-screen Show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Roboto</vt:lpstr>
      <vt:lpstr>Arial</vt:lpstr>
      <vt:lpstr>Calibri</vt:lpstr>
      <vt:lpstr>Sassoon Infant Rg</vt:lpstr>
      <vt:lpstr>Twinkl</vt:lpstr>
      <vt:lpstr>Office Theme</vt:lpstr>
      <vt:lpstr>PowerPoint Presentation</vt:lpstr>
      <vt:lpstr>India</vt:lpstr>
      <vt:lpstr>Ireland</vt:lpstr>
      <vt:lpstr>New Mexico, USA</vt:lpstr>
      <vt:lpstr>Brazil</vt:lpstr>
      <vt:lpstr>Australia</vt:lpstr>
      <vt:lpstr>Guatemala</vt:lpstr>
      <vt:lpstr>Sweden</vt:lpstr>
      <vt:lpstr>Mexico</vt:lpstr>
      <vt:lpstr>Nigeria</vt:lpstr>
      <vt:lpstr>The Philippines</vt:lpstr>
      <vt:lpstr>Botswana</vt:lpstr>
      <vt:lpstr>Ethiopia</vt:lpstr>
      <vt:lpstr>Hong Kong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 Harries (Ty Gwyn Special School)</cp:lastModifiedBy>
  <cp:revision>144</cp:revision>
  <dcterms:created xsi:type="dcterms:W3CDTF">2014-10-01T16:09:27Z</dcterms:created>
  <dcterms:modified xsi:type="dcterms:W3CDTF">2021-12-16T10:29:57Z</dcterms:modified>
</cp:coreProperties>
</file>